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1" name="Shape 8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 Neue"/>
      </a:defRPr>
    </a:lvl1pPr>
    <a:lvl2pPr indent="228600" latinLnBrk="0">
      <a:defRPr sz="1200">
        <a:latin typeface="+mn-lt"/>
        <a:ea typeface="+mn-ea"/>
        <a:cs typeface="+mn-cs"/>
        <a:sym typeface="Helvetica Neue"/>
      </a:defRPr>
    </a:lvl2pPr>
    <a:lvl3pPr indent="457200" latinLnBrk="0">
      <a:defRPr sz="1200">
        <a:latin typeface="+mn-lt"/>
        <a:ea typeface="+mn-ea"/>
        <a:cs typeface="+mn-cs"/>
        <a:sym typeface="Helvetica Neue"/>
      </a:defRPr>
    </a:lvl3pPr>
    <a:lvl4pPr indent="685800" latinLnBrk="0">
      <a:defRPr sz="1200">
        <a:latin typeface="+mn-lt"/>
        <a:ea typeface="+mn-ea"/>
        <a:cs typeface="+mn-cs"/>
        <a:sym typeface="Helvetica Neue"/>
      </a:defRPr>
    </a:lvl4pPr>
    <a:lvl5pPr indent="914400" latinLnBrk="0">
      <a:defRPr sz="1200">
        <a:latin typeface="+mn-lt"/>
        <a:ea typeface="+mn-ea"/>
        <a:cs typeface="+mn-cs"/>
        <a:sym typeface="Helvetica Neue"/>
      </a:defRPr>
    </a:lvl5pPr>
    <a:lvl6pPr indent="1143000" latinLnBrk="0">
      <a:defRPr sz="1200">
        <a:latin typeface="+mn-lt"/>
        <a:ea typeface="+mn-ea"/>
        <a:cs typeface="+mn-cs"/>
        <a:sym typeface="Helvetica Neue"/>
      </a:defRPr>
    </a:lvl6pPr>
    <a:lvl7pPr indent="1371600" latinLnBrk="0">
      <a:defRPr sz="1200">
        <a:latin typeface="+mn-lt"/>
        <a:ea typeface="+mn-ea"/>
        <a:cs typeface="+mn-cs"/>
        <a:sym typeface="Helvetica Neue"/>
      </a:defRPr>
    </a:lvl7pPr>
    <a:lvl8pPr indent="1600200" latinLnBrk="0">
      <a:defRPr sz="1200">
        <a:latin typeface="+mn-lt"/>
        <a:ea typeface="+mn-ea"/>
        <a:cs typeface="+mn-cs"/>
        <a:sym typeface="Helvetica Neue"/>
      </a:defRPr>
    </a:lvl8pPr>
    <a:lvl9pPr indent="1828800" latinLnBrk="0">
      <a:defRPr sz="1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文本"/>
          <p:cNvSpPr txBox="1"/>
          <p:nvPr>
            <p:ph type="title"/>
          </p:nvPr>
        </p:nvSpPr>
        <p:spPr>
          <a:xfrm>
            <a:off x="914400" y="2125979"/>
            <a:ext cx="10363200" cy="144018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19" name="正文级别 1…"/>
          <p:cNvSpPr txBox="1"/>
          <p:nvPr>
            <p:ph type="body" sz="quarter" idx="1"/>
          </p:nvPr>
        </p:nvSpPr>
        <p:spPr>
          <a:xfrm>
            <a:off x="1828800" y="3840479"/>
            <a:ext cx="8534400" cy="17145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标题文本"/>
          <p:cNvSpPr txBox="1"/>
          <p:nvPr>
            <p:ph type="title"/>
          </p:nvPr>
        </p:nvSpPr>
        <p:spPr>
          <a:xfrm>
            <a:off x="3887978" y="126872"/>
            <a:ext cx="4416044" cy="39116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28" name="正文级别 1…"/>
          <p:cNvSpPr txBox="1"/>
          <p:nvPr>
            <p:ph type="body" sz="half" idx="1"/>
          </p:nvPr>
        </p:nvSpPr>
        <p:spPr>
          <a:xfrm>
            <a:off x="422148" y="1782697"/>
            <a:ext cx="5297805" cy="332168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标题文本"/>
          <p:cNvSpPr txBox="1"/>
          <p:nvPr>
            <p:ph type="title"/>
          </p:nvPr>
        </p:nvSpPr>
        <p:spPr>
          <a:xfrm>
            <a:off x="3887978" y="126872"/>
            <a:ext cx="4416044" cy="39116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37" name="正文级别 1…"/>
          <p:cNvSpPr txBox="1"/>
          <p:nvPr>
            <p:ph type="body" sz="half" idx="1"/>
          </p:nvPr>
        </p:nvSpPr>
        <p:spPr>
          <a:xfrm>
            <a:off x="422148" y="1782697"/>
            <a:ext cx="5297805" cy="332168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标题文本"/>
          <p:cNvSpPr txBox="1"/>
          <p:nvPr>
            <p:ph type="title"/>
          </p:nvPr>
        </p:nvSpPr>
        <p:spPr>
          <a:xfrm>
            <a:off x="3887978" y="126872"/>
            <a:ext cx="4416044" cy="39116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46" name="正文级别 1…"/>
          <p:cNvSpPr txBox="1"/>
          <p:nvPr>
            <p:ph type="body" sz="half" idx="1"/>
          </p:nvPr>
        </p:nvSpPr>
        <p:spPr>
          <a:xfrm>
            <a:off x="609600" y="1577339"/>
            <a:ext cx="5303521" cy="452628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7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标题文本"/>
          <p:cNvSpPr txBox="1"/>
          <p:nvPr>
            <p:ph type="title"/>
          </p:nvPr>
        </p:nvSpPr>
        <p:spPr>
          <a:xfrm>
            <a:off x="3887978" y="126872"/>
            <a:ext cx="4416044" cy="39116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55" name="正文级别 1…"/>
          <p:cNvSpPr txBox="1"/>
          <p:nvPr>
            <p:ph type="body" sz="half" idx="1"/>
          </p:nvPr>
        </p:nvSpPr>
        <p:spPr>
          <a:xfrm>
            <a:off x="609600" y="1577339"/>
            <a:ext cx="5303521" cy="452628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bg object 16"/>
          <p:cNvSpPr/>
          <p:nvPr/>
        </p:nvSpPr>
        <p:spPr>
          <a:xfrm>
            <a:off x="9596626" y="1522"/>
            <a:ext cx="2589278" cy="685495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4" name="bg object 17"/>
          <p:cNvSpPr/>
          <p:nvPr/>
        </p:nvSpPr>
        <p:spPr>
          <a:xfrm>
            <a:off x="9596626" y="5352287"/>
            <a:ext cx="2589278" cy="1504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5" name="bg object 18"/>
          <p:cNvSpPr/>
          <p:nvPr/>
        </p:nvSpPr>
        <p:spPr>
          <a:xfrm>
            <a:off x="4401310" y="3843526"/>
            <a:ext cx="5205985" cy="301599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6" name="标题文本"/>
          <p:cNvSpPr txBox="1"/>
          <p:nvPr>
            <p:ph type="title"/>
          </p:nvPr>
        </p:nvSpPr>
        <p:spPr>
          <a:xfrm>
            <a:off x="3887978" y="126872"/>
            <a:ext cx="4416044" cy="39116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67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/>
          <p:nvPr/>
        </p:nvSpPr>
        <p:spPr>
          <a:xfrm>
            <a:off x="12181078" y="0"/>
            <a:ext cx="12701" cy="6858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" name="bg object 17"/>
          <p:cNvSpPr/>
          <p:nvPr/>
        </p:nvSpPr>
        <p:spPr>
          <a:xfrm>
            <a:off x="-1" y="0"/>
            <a:ext cx="9305546" cy="6858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" name="bg object 18"/>
          <p:cNvSpPr/>
          <p:nvPr/>
        </p:nvSpPr>
        <p:spPr>
          <a:xfrm>
            <a:off x="605026" y="563880"/>
            <a:ext cx="1603250" cy="51511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" name="bg object 19"/>
          <p:cNvSpPr/>
          <p:nvPr/>
        </p:nvSpPr>
        <p:spPr>
          <a:xfrm>
            <a:off x="5067299" y="4404359"/>
            <a:ext cx="4238246" cy="245364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" name="bg object 20"/>
          <p:cNvSpPr/>
          <p:nvPr/>
        </p:nvSpPr>
        <p:spPr>
          <a:xfrm>
            <a:off x="9305543" y="1476754"/>
            <a:ext cx="2880361" cy="53812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" name="bg object 21"/>
          <p:cNvSpPr/>
          <p:nvPr/>
        </p:nvSpPr>
        <p:spPr>
          <a:xfrm>
            <a:off x="9293352" y="5189220"/>
            <a:ext cx="2880361" cy="1668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" name="bg object 22"/>
          <p:cNvSpPr/>
          <p:nvPr/>
        </p:nvSpPr>
        <p:spPr>
          <a:xfrm>
            <a:off x="9305543" y="-1"/>
            <a:ext cx="2880362" cy="31455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10141"/>
                </a:lnTo>
                <a:lnTo>
                  <a:pt x="21600" y="0"/>
                </a:lnTo>
                <a:close/>
              </a:path>
            </a:pathLst>
          </a:custGeom>
          <a:solidFill>
            <a:srgbClr val="CCCCCC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" name="标题文本"/>
          <p:cNvSpPr txBox="1"/>
          <p:nvPr>
            <p:ph type="title"/>
          </p:nvPr>
        </p:nvSpPr>
        <p:spPr>
          <a:xfrm>
            <a:off x="609600" y="274637"/>
            <a:ext cx="109728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标题文本</a:t>
            </a:r>
          </a:p>
        </p:txBody>
      </p:sp>
      <p:sp>
        <p:nvSpPr>
          <p:cNvPr id="10" name="正文级别 1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1" name="幻灯片编号"/>
          <p:cNvSpPr txBox="1"/>
          <p:nvPr>
            <p:ph type="sldNum" sz="quarter" idx="2"/>
          </p:nvPr>
        </p:nvSpPr>
        <p:spPr>
          <a:xfrm>
            <a:off x="11315427" y="6377940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0079B9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0079B9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0079B9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0079B9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0079B9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0079B9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0079B9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0079B9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0079B9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13.jpeg"/><Relationship Id="rId6" Type="http://schemas.openxmlformats.org/officeDocument/2006/relationships/image" Target="../media/image37.png"/><Relationship Id="rId7" Type="http://schemas.openxmlformats.org/officeDocument/2006/relationships/image" Target="../media/image9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38.png"/><Relationship Id="rId4" Type="http://schemas.openxmlformats.org/officeDocument/2006/relationships/image" Target="../media/image14.jpeg"/><Relationship Id="rId5" Type="http://schemas.openxmlformats.org/officeDocument/2006/relationships/image" Target="../media/image3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40.png"/><Relationship Id="rId4" Type="http://schemas.openxmlformats.org/officeDocument/2006/relationships/image" Target="../media/image20.png"/><Relationship Id="rId5" Type="http://schemas.openxmlformats.org/officeDocument/2006/relationships/image" Target="../media/image41.png"/><Relationship Id="rId6" Type="http://schemas.openxmlformats.org/officeDocument/2006/relationships/image" Target="../media/image21.png"/><Relationship Id="rId7" Type="http://schemas.openxmlformats.org/officeDocument/2006/relationships/image" Target="../media/image42.png"/><Relationship Id="rId8" Type="http://schemas.openxmlformats.org/officeDocument/2006/relationships/image" Target="../media/image15.jpeg"/><Relationship Id="rId9" Type="http://schemas.openxmlformats.org/officeDocument/2006/relationships/image" Target="../media/image16.jpe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4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9.jpeg"/><Relationship Id="rId9" Type="http://schemas.openxmlformats.org/officeDocument/2006/relationships/image" Target="../media/image28.png"/><Relationship Id="rId10" Type="http://schemas.openxmlformats.org/officeDocument/2006/relationships/image" Target="../media/image10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29.png"/><Relationship Id="rId4" Type="http://schemas.openxmlformats.org/officeDocument/2006/relationships/image" Target="../media/image11.jpe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9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2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3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ject 2"/>
          <p:cNvSpPr/>
          <p:nvPr/>
        </p:nvSpPr>
        <p:spPr>
          <a:xfrm>
            <a:off x="12181078" y="0"/>
            <a:ext cx="12701" cy="6858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4" name="object 3"/>
          <p:cNvSpPr/>
          <p:nvPr/>
        </p:nvSpPr>
        <p:spPr>
          <a:xfrm>
            <a:off x="-1" y="0"/>
            <a:ext cx="9305546" cy="6858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5" name="object 4"/>
          <p:cNvSpPr/>
          <p:nvPr/>
        </p:nvSpPr>
        <p:spPr>
          <a:xfrm>
            <a:off x="605026" y="563880"/>
            <a:ext cx="1603250" cy="51511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91" name="object 5"/>
          <p:cNvGrpSpPr/>
          <p:nvPr/>
        </p:nvGrpSpPr>
        <p:grpSpPr>
          <a:xfrm>
            <a:off x="2389601" y="0"/>
            <a:ext cx="9796305" cy="6858001"/>
            <a:chOff x="0" y="0"/>
            <a:chExt cx="9796304" cy="6858000"/>
          </a:xfrm>
        </p:grpSpPr>
        <p:sp>
          <p:nvSpPr>
            <p:cNvPr id="86" name="object 6"/>
            <p:cNvSpPr/>
            <p:nvPr/>
          </p:nvSpPr>
          <p:spPr>
            <a:xfrm>
              <a:off x="2677699" y="4404359"/>
              <a:ext cx="4238245" cy="245364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7" name="object 7"/>
            <p:cNvSpPr/>
            <p:nvPr/>
          </p:nvSpPr>
          <p:spPr>
            <a:xfrm>
              <a:off x="6915943" y="1476755"/>
              <a:ext cx="2880361" cy="53812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8" name="object 8"/>
            <p:cNvSpPr/>
            <p:nvPr/>
          </p:nvSpPr>
          <p:spPr>
            <a:xfrm>
              <a:off x="6903750" y="5189219"/>
              <a:ext cx="2880362" cy="166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9" name="object 9"/>
            <p:cNvSpPr/>
            <p:nvPr/>
          </p:nvSpPr>
          <p:spPr>
            <a:xfrm>
              <a:off x="6915943" y="0"/>
              <a:ext cx="2880362" cy="3145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1014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0" name="object 10"/>
            <p:cNvSpPr/>
            <p:nvPr/>
          </p:nvSpPr>
          <p:spPr>
            <a:xfrm>
              <a:off x="0" y="476226"/>
              <a:ext cx="2857376" cy="573293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92" name="object 11"/>
          <p:cNvSpPr txBox="1"/>
          <p:nvPr>
            <p:ph type="title"/>
          </p:nvPr>
        </p:nvSpPr>
        <p:spPr>
          <a:xfrm>
            <a:off x="590803" y="1589657"/>
            <a:ext cx="4408172" cy="696597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b="0" sz="4400">
                <a:solidFill>
                  <a:srgbClr val="FFFFFF"/>
                </a:solidFill>
              </a:defRPr>
            </a:lvl1pPr>
          </a:lstStyle>
          <a:p>
            <a:pPr/>
            <a:r>
              <a:t>MC2200/MC2700</a:t>
            </a:r>
          </a:p>
        </p:txBody>
      </p:sp>
      <p:sp>
        <p:nvSpPr>
          <p:cNvPr id="93" name="object 12"/>
          <p:cNvSpPr txBox="1"/>
          <p:nvPr/>
        </p:nvSpPr>
        <p:spPr>
          <a:xfrm>
            <a:off x="590498" y="3100958"/>
            <a:ext cx="5521962" cy="394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pc="-5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Configuration &amp; Accessories</a:t>
            </a:r>
            <a:r>
              <a:rPr spc="-120"/>
              <a:t> </a:t>
            </a:r>
            <a:r>
              <a:t>Guide</a:t>
            </a:r>
          </a:p>
        </p:txBody>
      </p:sp>
      <p:sp>
        <p:nvSpPr>
          <p:cNvPr id="94" name="object 13"/>
          <p:cNvSpPr txBox="1"/>
          <p:nvPr/>
        </p:nvSpPr>
        <p:spPr>
          <a:xfrm>
            <a:off x="590803" y="5171262"/>
            <a:ext cx="1595757" cy="450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pc="-15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Version</a:t>
            </a:r>
            <a:r>
              <a:rPr spc="-25"/>
              <a:t> </a:t>
            </a:r>
            <a:r>
              <a:rPr spc="-5"/>
              <a:t>1.1</a:t>
            </a:r>
          </a:p>
          <a:p>
            <a:pPr indent="12700">
              <a:defRPr spc="-5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October 23,</a:t>
            </a:r>
            <a:r>
              <a:rPr spc="-35"/>
              <a:t> </a:t>
            </a:r>
            <a:r>
              <a:t>2020</a:t>
            </a:r>
          </a:p>
        </p:txBody>
      </p:sp>
      <p:sp>
        <p:nvSpPr>
          <p:cNvPr id="95" name="object 14"/>
          <p:cNvSpPr txBox="1"/>
          <p:nvPr/>
        </p:nvSpPr>
        <p:spPr>
          <a:xfrm>
            <a:off x="151282" y="6385559"/>
            <a:ext cx="4602480" cy="339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just">
              <a:spcBef>
                <a:spcPts val="100"/>
              </a:spcBef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ZEBRA </a:t>
            </a:r>
            <a:r>
              <a:rPr spc="-5"/>
              <a:t>and </a:t>
            </a:r>
            <a:r>
              <a:t>the </a:t>
            </a:r>
            <a:r>
              <a:rPr spc="-5"/>
              <a:t>stylized Zebra head are </a:t>
            </a:r>
            <a:r>
              <a:t>trademarks </a:t>
            </a:r>
            <a:r>
              <a:rPr spc="-5"/>
              <a:t>of Zebra </a:t>
            </a:r>
            <a:r>
              <a:t>Technologies </a:t>
            </a:r>
            <a:r>
              <a:rPr spc="-5"/>
              <a:t>Corp., registered </a:t>
            </a:r>
            <a:r>
              <a:t>in many  jurisdictions </a:t>
            </a:r>
            <a:r>
              <a:rPr spc="-5"/>
              <a:t>worldwide. </a:t>
            </a:r>
            <a:r>
              <a:t>All </a:t>
            </a:r>
            <a:r>
              <a:rPr spc="-5"/>
              <a:t>other </a:t>
            </a:r>
            <a:r>
              <a:t>trademarks </a:t>
            </a:r>
            <a:r>
              <a:rPr spc="-5"/>
              <a:t>are </a:t>
            </a:r>
            <a:r>
              <a:t>the </a:t>
            </a:r>
            <a:r>
              <a:rPr spc="-5"/>
              <a:t>property of their respective owners. ©2019 Zebra  </a:t>
            </a:r>
            <a:r>
              <a:t>Technologies </a:t>
            </a:r>
            <a:r>
              <a:rPr spc="-5"/>
              <a:t>Corp. and/or </a:t>
            </a:r>
            <a:r>
              <a:t>its affiliates. All </a:t>
            </a:r>
            <a:r>
              <a:rPr spc="-5"/>
              <a:t>rights</a:t>
            </a:r>
            <a:r>
              <a:rPr spc="15"/>
              <a:t> </a:t>
            </a:r>
            <a:r>
              <a:rPr spc="-5"/>
              <a:t>reserved.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object 2"/>
          <p:cNvSpPr txBox="1"/>
          <p:nvPr/>
        </p:nvSpPr>
        <p:spPr>
          <a:xfrm>
            <a:off x="182878" y="6562566"/>
            <a:ext cx="1178562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800"/>
              </a:lnSpc>
              <a:defRPr sz="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ZEBRA</a:t>
            </a:r>
            <a:r>
              <a:rPr spc="-85"/>
              <a:t> </a:t>
            </a:r>
            <a:r>
              <a:t>TECHNOLOGIES</a:t>
            </a:r>
          </a:p>
        </p:txBody>
      </p:sp>
      <p:sp>
        <p:nvSpPr>
          <p:cNvPr id="225" name="object 3"/>
          <p:cNvSpPr/>
          <p:nvPr/>
        </p:nvSpPr>
        <p:spPr>
          <a:xfrm>
            <a:off x="6092952" y="6339840"/>
            <a:ext cx="6096001" cy="5181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26" name="object 4"/>
          <p:cNvSpPr/>
          <p:nvPr/>
        </p:nvSpPr>
        <p:spPr>
          <a:xfrm>
            <a:off x="-1" y="0"/>
            <a:ext cx="5890262" cy="6858000"/>
          </a:xfrm>
          <a:prstGeom prst="rect">
            <a:avLst/>
          </a:prstGeom>
          <a:solidFill>
            <a:srgbClr val="E8E8E8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27" name="object 5"/>
          <p:cNvSpPr txBox="1"/>
          <p:nvPr>
            <p:ph type="title"/>
          </p:nvPr>
        </p:nvSpPr>
        <p:spPr>
          <a:xfrm>
            <a:off x="686205" y="580719"/>
            <a:ext cx="1548131" cy="452120"/>
          </a:xfrm>
          <a:prstGeom prst="rect">
            <a:avLst/>
          </a:prstGeom>
        </p:spPr>
        <p:txBody>
          <a:bodyPr/>
          <a:lstStyle/>
          <a:p>
            <a:pPr indent="12700">
              <a:defRPr spc="-100" sz="2800">
                <a:solidFill>
                  <a:srgbClr val="000000"/>
                </a:solidFill>
              </a:defRPr>
            </a:pPr>
            <a:r>
              <a:t>Batt</a:t>
            </a:r>
            <a:r>
              <a:rPr spc="0"/>
              <a:t>e</a:t>
            </a:r>
            <a:r>
              <a:t>ri</a:t>
            </a:r>
            <a:r>
              <a:rPr spc="0"/>
              <a:t>e</a:t>
            </a:r>
            <a:r>
              <a:t>s</a:t>
            </a:r>
          </a:p>
        </p:txBody>
      </p:sp>
      <p:sp>
        <p:nvSpPr>
          <p:cNvPr id="228" name="object 6"/>
          <p:cNvSpPr txBox="1"/>
          <p:nvPr/>
        </p:nvSpPr>
        <p:spPr>
          <a:xfrm>
            <a:off x="1037030" y="4479009"/>
            <a:ext cx="4173222" cy="870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600"/>
              </a:spcBef>
              <a:defRPr b="1" spc="-15" sz="1400">
                <a:latin typeface="Arial"/>
                <a:ea typeface="Arial"/>
                <a:cs typeface="Arial"/>
                <a:sym typeface="Arial"/>
              </a:defRPr>
            </a:pPr>
            <a:r>
              <a:t>BTRY-MC2X-35MA-01</a:t>
            </a:r>
          </a:p>
          <a:p>
            <a:pPr marR="5080" indent="12700" algn="just">
              <a:spcBef>
                <a:spcPts val="5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PowerPrecision Lithium Ion battery pack, </a:t>
            </a:r>
            <a:r>
              <a:rPr b="1" spc="-5"/>
              <a:t>3500mAh,  </a:t>
            </a:r>
            <a:r>
              <a:rPr spc="-5"/>
              <a:t>provides </a:t>
            </a:r>
            <a:r>
              <a:t>17 hours of use at room </a:t>
            </a:r>
            <a:r>
              <a:rPr spc="-5"/>
              <a:t>temperature</a:t>
            </a:r>
            <a:r>
              <a:rPr spc="-155"/>
              <a:t> </a:t>
            </a:r>
            <a:r>
              <a:t>before  requiring a</a:t>
            </a:r>
            <a:r>
              <a:rPr spc="-60"/>
              <a:t> </a:t>
            </a:r>
            <a:r>
              <a:t>recharge</a:t>
            </a:r>
          </a:p>
        </p:txBody>
      </p:sp>
      <p:sp>
        <p:nvSpPr>
          <p:cNvPr id="229" name="object 7"/>
          <p:cNvSpPr txBox="1"/>
          <p:nvPr/>
        </p:nvSpPr>
        <p:spPr>
          <a:xfrm>
            <a:off x="1037030" y="5611087"/>
            <a:ext cx="2819401" cy="197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1400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Pack </a:t>
            </a:r>
            <a:r>
              <a:rPr spc="-5"/>
              <a:t>of </a:t>
            </a:r>
            <a:r>
              <a:t>10:</a:t>
            </a:r>
            <a:r>
              <a:rPr spc="-60" u="none">
                <a:uFillTx/>
              </a:rPr>
              <a:t> </a:t>
            </a:r>
            <a:r>
              <a:rPr spc="-15" u="none">
                <a:solidFill>
                  <a:srgbClr val="000000"/>
                </a:solidFill>
                <a:uFillTx/>
              </a:rPr>
              <a:t>BTRY-MC2X-35MA-10</a:t>
            </a:r>
          </a:p>
        </p:txBody>
      </p:sp>
      <p:grpSp>
        <p:nvGrpSpPr>
          <p:cNvPr id="232" name="object 8"/>
          <p:cNvGrpSpPr/>
          <p:nvPr/>
        </p:nvGrpSpPr>
        <p:grpSpPr>
          <a:xfrm>
            <a:off x="694943" y="1303019"/>
            <a:ext cx="5394960" cy="316992"/>
            <a:chOff x="0" y="0"/>
            <a:chExt cx="5394959" cy="316990"/>
          </a:xfrm>
        </p:grpSpPr>
        <p:sp>
          <p:nvSpPr>
            <p:cNvPr id="230" name="object 9"/>
            <p:cNvSpPr/>
            <p:nvPr/>
          </p:nvSpPr>
          <p:spPr>
            <a:xfrm>
              <a:off x="0" y="0"/>
              <a:ext cx="5394960" cy="316991"/>
            </a:xfrm>
            <a:prstGeom prst="rect">
              <a:avLst/>
            </a:prstGeom>
            <a:solidFill>
              <a:srgbClr val="00A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1" name="object 10"/>
            <p:cNvSpPr/>
            <p:nvPr/>
          </p:nvSpPr>
          <p:spPr>
            <a:xfrm>
              <a:off x="0" y="0"/>
              <a:ext cx="5394960" cy="316991"/>
            </a:xfrm>
            <a:prstGeom prst="rect">
              <a:avLst/>
            </a:prstGeom>
            <a:noFill/>
            <a:ln w="57150" cap="flat">
              <a:solidFill>
                <a:srgbClr val="00AFE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33" name="object 11"/>
          <p:cNvSpPr txBox="1"/>
          <p:nvPr/>
        </p:nvSpPr>
        <p:spPr>
          <a:xfrm>
            <a:off x="773073" y="1318513"/>
            <a:ext cx="5179697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Spare Batteries </a:t>
            </a:r>
            <a:r>
              <a:rPr spc="0"/>
              <a:t>– </a:t>
            </a:r>
            <a:r>
              <a:t>Standard </a:t>
            </a:r>
            <a:r>
              <a:rPr spc="0"/>
              <a:t>/ </a:t>
            </a:r>
            <a:r>
              <a:t>Extended</a:t>
            </a:r>
            <a:r>
              <a:rPr spc="40"/>
              <a:t> </a:t>
            </a:r>
            <a:r>
              <a:t>Capacity</a:t>
            </a:r>
          </a:p>
        </p:txBody>
      </p:sp>
      <p:sp>
        <p:nvSpPr>
          <p:cNvPr id="234" name="object 12"/>
          <p:cNvSpPr/>
          <p:nvPr/>
        </p:nvSpPr>
        <p:spPr>
          <a:xfrm>
            <a:off x="693418" y="1620010"/>
            <a:ext cx="9994394" cy="4814318"/>
          </a:xfrm>
          <a:prstGeom prst="rect">
            <a:avLst/>
          </a:prstGeom>
          <a:ln w="57150">
            <a:solidFill>
              <a:srgbClr val="00AFE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35" name="object 13"/>
          <p:cNvSpPr txBox="1"/>
          <p:nvPr/>
        </p:nvSpPr>
        <p:spPr>
          <a:xfrm>
            <a:off x="6253734" y="4479009"/>
            <a:ext cx="4124960" cy="870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600"/>
              </a:spcBef>
              <a:defRPr b="1" spc="-15" sz="1400">
                <a:latin typeface="Arial"/>
                <a:ea typeface="Arial"/>
                <a:cs typeface="Arial"/>
                <a:sym typeface="Arial"/>
              </a:defRPr>
            </a:pPr>
            <a:r>
              <a:t>BTRY-MC2X-49MA-01</a:t>
            </a:r>
          </a:p>
          <a:p>
            <a:pPr marR="5080" indent="12700">
              <a:spcBef>
                <a:spcPts val="5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PowerPrecision Lithium Ion battery pack,</a:t>
            </a:r>
            <a:r>
              <a:rPr spc="-204"/>
              <a:t> </a:t>
            </a:r>
            <a:r>
              <a:rPr b="1" spc="-5"/>
              <a:t>4900mAh,  </a:t>
            </a:r>
            <a:r>
              <a:rPr spc="-5"/>
              <a:t>extended </a:t>
            </a:r>
            <a:r>
              <a:t>capacity </a:t>
            </a:r>
            <a:r>
              <a:rPr spc="-5"/>
              <a:t>provides over </a:t>
            </a:r>
            <a:r>
              <a:t>23 hours of use at  room </a:t>
            </a:r>
            <a:r>
              <a:rPr spc="-5"/>
              <a:t>temperature </a:t>
            </a:r>
            <a:r>
              <a:t>before requiring a</a:t>
            </a:r>
            <a:r>
              <a:rPr spc="-155"/>
              <a:t> </a:t>
            </a:r>
            <a:r>
              <a:t>recharge</a:t>
            </a:r>
          </a:p>
        </p:txBody>
      </p:sp>
      <p:sp>
        <p:nvSpPr>
          <p:cNvPr id="236" name="object 14"/>
          <p:cNvSpPr txBox="1"/>
          <p:nvPr/>
        </p:nvSpPr>
        <p:spPr>
          <a:xfrm>
            <a:off x="6253734" y="5611087"/>
            <a:ext cx="2819401" cy="197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1400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Pack </a:t>
            </a:r>
            <a:r>
              <a:rPr spc="-5"/>
              <a:t>of </a:t>
            </a:r>
            <a:r>
              <a:t>10:</a:t>
            </a:r>
            <a:r>
              <a:rPr spc="-55" u="none">
                <a:uFillTx/>
              </a:rPr>
              <a:t> </a:t>
            </a:r>
            <a:r>
              <a:rPr spc="-15" u="none">
                <a:solidFill>
                  <a:srgbClr val="000000"/>
                </a:solidFill>
                <a:uFillTx/>
              </a:rPr>
              <a:t>BTRY-MC2X-49MA-10</a:t>
            </a:r>
          </a:p>
        </p:txBody>
      </p:sp>
      <p:grpSp>
        <p:nvGrpSpPr>
          <p:cNvPr id="244" name="object 15"/>
          <p:cNvGrpSpPr/>
          <p:nvPr/>
        </p:nvGrpSpPr>
        <p:grpSpPr>
          <a:xfrm>
            <a:off x="1981200" y="156970"/>
            <a:ext cx="7406542" cy="5924794"/>
            <a:chOff x="0" y="0"/>
            <a:chExt cx="7406541" cy="5924792"/>
          </a:xfrm>
        </p:grpSpPr>
        <p:sp>
          <p:nvSpPr>
            <p:cNvPr id="237" name="object 16"/>
            <p:cNvSpPr/>
            <p:nvPr/>
          </p:nvSpPr>
          <p:spPr>
            <a:xfrm>
              <a:off x="3907535" y="4421124"/>
              <a:ext cx="1" cy="1503669"/>
            </a:xfrm>
            <a:prstGeom prst="line">
              <a:avLst/>
            </a:prstGeom>
            <a:noFill/>
            <a:ln w="6350" cap="flat">
              <a:solidFill>
                <a:srgbClr val="00A7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8" name="object 17"/>
            <p:cNvSpPr/>
            <p:nvPr/>
          </p:nvSpPr>
          <p:spPr>
            <a:xfrm>
              <a:off x="0" y="1571244"/>
              <a:ext cx="2223517" cy="2589277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9" name="object 18"/>
            <p:cNvSpPr/>
            <p:nvPr/>
          </p:nvSpPr>
          <p:spPr>
            <a:xfrm>
              <a:off x="1014730" y="2348103"/>
              <a:ext cx="373342" cy="380239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0" name="object 19"/>
            <p:cNvSpPr/>
            <p:nvPr/>
          </p:nvSpPr>
          <p:spPr>
            <a:xfrm>
              <a:off x="5398203" y="1603443"/>
              <a:ext cx="2008339" cy="2500422"/>
            </a:xfrm>
            <a:prstGeom prst="rect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1" name="object 20"/>
            <p:cNvSpPr/>
            <p:nvPr/>
          </p:nvSpPr>
          <p:spPr>
            <a:xfrm>
              <a:off x="5798692" y="3225597"/>
              <a:ext cx="319752" cy="325578"/>
            </a:xfrm>
            <a:prstGeom prst="rect">
              <a:avLst/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2" name="object 21"/>
            <p:cNvSpPr/>
            <p:nvPr/>
          </p:nvSpPr>
          <p:spPr>
            <a:xfrm>
              <a:off x="6269482" y="2334896"/>
              <a:ext cx="373215" cy="380289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3" name="object 22"/>
            <p:cNvSpPr/>
            <p:nvPr/>
          </p:nvSpPr>
          <p:spPr>
            <a:xfrm>
              <a:off x="269746" y="0"/>
              <a:ext cx="950978" cy="935737"/>
            </a:xfrm>
            <a:prstGeom prst="rect">
              <a:avLst/>
            </a:prstGeom>
            <a:blipFill rotWithShape="1">
              <a:blip r:embed="rId7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45" name="object 23"/>
          <p:cNvSpPr txBox="1"/>
          <p:nvPr/>
        </p:nvSpPr>
        <p:spPr>
          <a:xfrm>
            <a:off x="6237223" y="6049389"/>
            <a:ext cx="4100830" cy="300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Note: 4900mAh battery pack </a:t>
            </a:r>
            <a:r>
              <a:rPr spc="-4"/>
              <a:t>is </a:t>
            </a:r>
            <a:r>
              <a:t>denoted by the battery</a:t>
            </a:r>
            <a:r>
              <a:rPr spc="-220"/>
              <a:t> </a:t>
            </a:r>
            <a:r>
              <a:t>plus </a:t>
            </a:r>
            <a:r>
              <a:rPr spc="-4"/>
              <a:t>icon </a:t>
            </a:r>
            <a:r>
              <a:t>to</a:t>
            </a:r>
          </a:p>
          <a:p>
            <a:pPr indent="12700"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differentiate </a:t>
            </a:r>
            <a:r>
              <a:rPr spc="4"/>
              <a:t>from </a:t>
            </a:r>
            <a:r>
              <a:t>the 3500mAh standard</a:t>
            </a:r>
            <a:r>
              <a:rPr spc="-185"/>
              <a:t> </a:t>
            </a:r>
            <a:r>
              <a:t>battery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object 2"/>
          <p:cNvSpPr txBox="1"/>
          <p:nvPr/>
        </p:nvSpPr>
        <p:spPr>
          <a:xfrm>
            <a:off x="182878" y="6562566"/>
            <a:ext cx="1178562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800"/>
              </a:lnSpc>
              <a:defRPr sz="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ZEBRA</a:t>
            </a:r>
            <a:r>
              <a:rPr spc="-85"/>
              <a:t> </a:t>
            </a:r>
            <a:r>
              <a:t>TECHNOLOGIES</a:t>
            </a:r>
          </a:p>
        </p:txBody>
      </p:sp>
      <p:sp>
        <p:nvSpPr>
          <p:cNvPr id="248" name="object 3"/>
          <p:cNvSpPr/>
          <p:nvPr/>
        </p:nvSpPr>
        <p:spPr>
          <a:xfrm>
            <a:off x="6092952" y="6339840"/>
            <a:ext cx="6096001" cy="5181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49" name="object 4"/>
          <p:cNvSpPr/>
          <p:nvPr/>
        </p:nvSpPr>
        <p:spPr>
          <a:xfrm>
            <a:off x="-1" y="0"/>
            <a:ext cx="5890262" cy="6858000"/>
          </a:xfrm>
          <a:prstGeom prst="rect">
            <a:avLst/>
          </a:prstGeom>
          <a:solidFill>
            <a:srgbClr val="E8E8E8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50" name="object 5"/>
          <p:cNvSpPr txBox="1"/>
          <p:nvPr>
            <p:ph type="title"/>
          </p:nvPr>
        </p:nvSpPr>
        <p:spPr>
          <a:xfrm>
            <a:off x="444500" y="405128"/>
            <a:ext cx="2238375" cy="452121"/>
          </a:xfrm>
          <a:prstGeom prst="rect">
            <a:avLst/>
          </a:prstGeom>
        </p:spPr>
        <p:txBody>
          <a:bodyPr/>
          <a:lstStyle>
            <a:lvl1pPr indent="12700">
              <a:defRPr spc="-100" sz="2800">
                <a:solidFill>
                  <a:srgbClr val="000000"/>
                </a:solidFill>
              </a:defRPr>
            </a:lvl1pPr>
          </a:lstStyle>
          <a:p>
            <a:pPr/>
            <a:r>
              <a:t>Data Capture</a:t>
            </a:r>
          </a:p>
        </p:txBody>
      </p:sp>
      <p:sp>
        <p:nvSpPr>
          <p:cNvPr id="251" name="object 6"/>
          <p:cNvSpPr txBox="1"/>
          <p:nvPr/>
        </p:nvSpPr>
        <p:spPr>
          <a:xfrm>
            <a:off x="744726" y="3633504"/>
            <a:ext cx="3328672" cy="502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605280">
              <a:spcBef>
                <a:spcPts val="900"/>
              </a:spcBef>
              <a:defRPr b="1" spc="-5" sz="1400">
                <a:latin typeface="Arial"/>
                <a:ea typeface="Arial"/>
                <a:cs typeface="Arial"/>
                <a:sym typeface="Arial"/>
              </a:defRPr>
            </a:pPr>
            <a:r>
              <a:t>TRG-MC2X-SNP1-01</a:t>
            </a:r>
          </a:p>
          <a:p>
            <a:pPr indent="12700">
              <a:spcBef>
                <a:spcPts val="8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Attachable trigger</a:t>
            </a:r>
            <a:r>
              <a:rPr spc="-85"/>
              <a:t> </a:t>
            </a:r>
            <a:r>
              <a:t>handle</a:t>
            </a:r>
          </a:p>
        </p:txBody>
      </p:sp>
      <p:sp>
        <p:nvSpPr>
          <p:cNvPr id="252" name="object 7"/>
          <p:cNvSpPr txBox="1"/>
          <p:nvPr/>
        </p:nvSpPr>
        <p:spPr>
          <a:xfrm>
            <a:off x="744727" y="4168393"/>
            <a:ext cx="4801235" cy="2026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99084" marR="344804" indent="-287020">
              <a:spcBef>
                <a:spcPts val="100"/>
              </a:spcBef>
              <a:buSzPct val="100000"/>
              <a:buChar char="•"/>
              <a:tabLst>
                <a:tab pos="292100" algn="l"/>
                <a:tab pos="292100" algn="l"/>
              </a:tabLst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Quickly </a:t>
            </a:r>
            <a:r>
              <a:rPr spc="-5"/>
              <a:t>converts your device </a:t>
            </a:r>
            <a:r>
              <a:t>into a gun </a:t>
            </a:r>
            <a:r>
              <a:rPr spc="-5"/>
              <a:t>style </a:t>
            </a:r>
            <a:r>
              <a:t>for</a:t>
            </a:r>
            <a:r>
              <a:rPr spc="-135"/>
              <a:t> </a:t>
            </a:r>
            <a:r>
              <a:t>data  capture </a:t>
            </a:r>
            <a:r>
              <a:rPr spc="-5"/>
              <a:t>intensive</a:t>
            </a:r>
            <a:r>
              <a:rPr spc="-80"/>
              <a:t> </a:t>
            </a:r>
            <a:r>
              <a:t>applications.</a:t>
            </a:r>
          </a:p>
          <a:p>
            <a:pPr marL="299084" marR="610869" indent="-287020">
              <a:buSzPct val="100000"/>
              <a:buChar char="•"/>
              <a:tabLst>
                <a:tab pos="292100" algn="l"/>
                <a:tab pos="292100" algn="l"/>
              </a:tabLst>
              <a:defRPr spc="-5" sz="1400">
                <a:latin typeface="Arial"/>
                <a:ea typeface="Arial"/>
                <a:cs typeface="Arial"/>
                <a:sym typeface="Arial"/>
              </a:defRPr>
            </a:pPr>
            <a:r>
              <a:t>The </a:t>
            </a:r>
            <a:r>
              <a:rPr spc="0"/>
              <a:t>handle easily snaps onto the </a:t>
            </a:r>
            <a:r>
              <a:t>device, </a:t>
            </a:r>
            <a:r>
              <a:rPr spc="0"/>
              <a:t>no</a:t>
            </a:r>
            <a:r>
              <a:rPr spc="-180"/>
              <a:t> </a:t>
            </a:r>
            <a:r>
              <a:rPr spc="0"/>
              <a:t>tools  required.</a:t>
            </a:r>
          </a:p>
          <a:p>
            <a:pPr marL="299084" indent="-287020">
              <a:buSzPct val="100000"/>
              <a:buChar char="•"/>
              <a:tabLst>
                <a:tab pos="292100" algn="l"/>
                <a:tab pos="292100" algn="l"/>
              </a:tabLst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2-pin electrical interface </a:t>
            </a:r>
            <a:r>
              <a:rPr spc="-5"/>
              <a:t>provides </a:t>
            </a:r>
            <a:r>
              <a:t>fast data</a:t>
            </a:r>
            <a:r>
              <a:rPr spc="-200"/>
              <a:t> </a:t>
            </a:r>
            <a:r>
              <a:t>capture.</a:t>
            </a:r>
          </a:p>
          <a:p>
            <a:pPr marL="299084" indent="-287020">
              <a:buSzPct val="100000"/>
              <a:buChar char="•"/>
              <a:tabLst>
                <a:tab pos="292100" algn="l"/>
                <a:tab pos="292100" algn="l"/>
              </a:tabLst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Does not block camera or any other</a:t>
            </a:r>
            <a:r>
              <a:rPr spc="-180"/>
              <a:t> </a:t>
            </a:r>
            <a:r>
              <a:t>feature</a:t>
            </a:r>
          </a:p>
          <a:p>
            <a:pPr marL="299084" indent="-287020">
              <a:buSzPct val="100000"/>
              <a:buChar char="•"/>
              <a:tabLst>
                <a:tab pos="292100" algn="l"/>
                <a:tab pos="292100" algn="l"/>
              </a:tabLst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Works in all charging cradles </a:t>
            </a:r>
            <a:r>
              <a:rPr spc="-5"/>
              <a:t>with </a:t>
            </a:r>
            <a:r>
              <a:t>handle</a:t>
            </a:r>
            <a:r>
              <a:rPr spc="-185"/>
              <a:t> </a:t>
            </a:r>
            <a:r>
              <a:t>attached</a:t>
            </a:r>
          </a:p>
          <a:p>
            <a:pPr marL="299084" marR="5080" indent="-287020">
              <a:buSzPct val="100000"/>
              <a:buChar char="•"/>
              <a:tabLst>
                <a:tab pos="292100" algn="l"/>
                <a:tab pos="292100" algn="l"/>
              </a:tabLst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Optional </a:t>
            </a:r>
            <a:r>
              <a:rPr spc="-5"/>
              <a:t>wrist </a:t>
            </a:r>
            <a:r>
              <a:t>strap (SG-MC2X-HSTRPH-01), rubber  boot </a:t>
            </a:r>
            <a:r>
              <a:rPr spc="-5"/>
              <a:t>(SG-MC2X-RBH2-01) </a:t>
            </a:r>
            <a:r>
              <a:t>and holster </a:t>
            </a:r>
            <a:r>
              <a:rPr spc="-5"/>
              <a:t>(SG-MC3021212-  01R)</a:t>
            </a:r>
            <a:r>
              <a:rPr spc="-25"/>
              <a:t> </a:t>
            </a:r>
            <a:r>
              <a:rPr spc="-5"/>
              <a:t>available</a:t>
            </a:r>
          </a:p>
        </p:txBody>
      </p:sp>
      <p:grpSp>
        <p:nvGrpSpPr>
          <p:cNvPr id="255" name="object 8"/>
          <p:cNvGrpSpPr/>
          <p:nvPr/>
        </p:nvGrpSpPr>
        <p:grpSpPr>
          <a:xfrm>
            <a:off x="422147" y="1473708"/>
            <a:ext cx="5297424" cy="280417"/>
            <a:chOff x="0" y="0"/>
            <a:chExt cx="5297423" cy="280415"/>
          </a:xfrm>
        </p:grpSpPr>
        <p:sp>
          <p:nvSpPr>
            <p:cNvPr id="253" name="object 9"/>
            <p:cNvSpPr/>
            <p:nvPr/>
          </p:nvSpPr>
          <p:spPr>
            <a:xfrm>
              <a:off x="0" y="0"/>
              <a:ext cx="5297424" cy="280416"/>
            </a:xfrm>
            <a:prstGeom prst="rect">
              <a:avLst/>
            </a:prstGeom>
            <a:solidFill>
              <a:srgbClr val="00A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4" name="object 10"/>
            <p:cNvSpPr/>
            <p:nvPr/>
          </p:nvSpPr>
          <p:spPr>
            <a:xfrm>
              <a:off x="0" y="0"/>
              <a:ext cx="5297424" cy="280416"/>
            </a:xfrm>
            <a:prstGeom prst="rect">
              <a:avLst/>
            </a:prstGeom>
            <a:noFill/>
            <a:ln w="57150" cap="flat">
              <a:solidFill>
                <a:srgbClr val="00AFE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56" name="object 11"/>
          <p:cNvSpPr txBox="1"/>
          <p:nvPr/>
        </p:nvSpPr>
        <p:spPr>
          <a:xfrm>
            <a:off x="1642109" y="1471294"/>
            <a:ext cx="2856232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pc="-1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Attachable </a:t>
            </a:r>
            <a:r>
              <a:rPr spc="-15"/>
              <a:t>Trigger</a:t>
            </a:r>
            <a:r>
              <a:rPr spc="15"/>
              <a:t> </a:t>
            </a:r>
            <a:r>
              <a:rPr spc="-5"/>
              <a:t>Handle</a:t>
            </a:r>
          </a:p>
        </p:txBody>
      </p:sp>
      <p:grpSp>
        <p:nvGrpSpPr>
          <p:cNvPr id="259" name="object 12"/>
          <p:cNvGrpSpPr/>
          <p:nvPr/>
        </p:nvGrpSpPr>
        <p:grpSpPr>
          <a:xfrm>
            <a:off x="422147" y="172212"/>
            <a:ext cx="5297424" cy="6345936"/>
            <a:chOff x="0" y="0"/>
            <a:chExt cx="5297423" cy="6345935"/>
          </a:xfrm>
        </p:grpSpPr>
        <p:sp>
          <p:nvSpPr>
            <p:cNvPr id="257" name="object 13"/>
            <p:cNvSpPr/>
            <p:nvPr/>
          </p:nvSpPr>
          <p:spPr>
            <a:xfrm>
              <a:off x="0" y="1581911"/>
              <a:ext cx="5297424" cy="4764025"/>
            </a:xfrm>
            <a:prstGeom prst="rect">
              <a:avLst/>
            </a:prstGeom>
            <a:noFill/>
            <a:ln w="57150" cap="flat">
              <a:solidFill>
                <a:srgbClr val="00AFE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8" name="object 14"/>
            <p:cNvSpPr/>
            <p:nvPr/>
          </p:nvSpPr>
          <p:spPr>
            <a:xfrm>
              <a:off x="2452116" y="0"/>
              <a:ext cx="934213" cy="638556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63" name="object 15"/>
          <p:cNvGrpSpPr/>
          <p:nvPr/>
        </p:nvGrpSpPr>
        <p:grpSpPr>
          <a:xfrm>
            <a:off x="6044183" y="1447800"/>
            <a:ext cx="5341621" cy="5070348"/>
            <a:chOff x="0" y="0"/>
            <a:chExt cx="5341620" cy="5070348"/>
          </a:xfrm>
        </p:grpSpPr>
        <p:sp>
          <p:nvSpPr>
            <p:cNvPr id="260" name="object 16"/>
            <p:cNvSpPr/>
            <p:nvPr/>
          </p:nvSpPr>
          <p:spPr>
            <a:xfrm>
              <a:off x="16764" y="199643"/>
              <a:ext cx="5297425" cy="4870706"/>
            </a:xfrm>
            <a:prstGeom prst="rect">
              <a:avLst/>
            </a:prstGeom>
            <a:noFill/>
            <a:ln w="57150" cap="flat">
              <a:solidFill>
                <a:srgbClr val="00AFE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1" name="object 17"/>
            <p:cNvSpPr/>
            <p:nvPr/>
          </p:nvSpPr>
          <p:spPr>
            <a:xfrm>
              <a:off x="0" y="0"/>
              <a:ext cx="5341621" cy="368809"/>
            </a:xfrm>
            <a:prstGeom prst="rect">
              <a:avLst/>
            </a:prstGeom>
            <a:solidFill>
              <a:srgbClr val="00A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2" name="object 18"/>
            <p:cNvSpPr/>
            <p:nvPr/>
          </p:nvSpPr>
          <p:spPr>
            <a:xfrm>
              <a:off x="0" y="0"/>
              <a:ext cx="5341621" cy="368809"/>
            </a:xfrm>
            <a:prstGeom prst="rect">
              <a:avLst/>
            </a:prstGeom>
            <a:noFill/>
            <a:ln w="9525" cap="flat">
              <a:solidFill>
                <a:srgbClr val="00AFE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64" name="object 19"/>
          <p:cNvSpPr txBox="1"/>
          <p:nvPr/>
        </p:nvSpPr>
        <p:spPr>
          <a:xfrm>
            <a:off x="6089522" y="1488058"/>
            <a:ext cx="5240656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 algn="ctr">
              <a:spcBef>
                <a:spcPts val="100"/>
              </a:spcBef>
              <a:defRPr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Screen</a:t>
            </a:r>
            <a:r>
              <a:rPr spc="-25"/>
              <a:t> </a:t>
            </a:r>
            <a:r>
              <a:t>Protector</a:t>
            </a:r>
          </a:p>
        </p:txBody>
      </p:sp>
      <p:sp>
        <p:nvSpPr>
          <p:cNvPr id="265" name="object 20"/>
          <p:cNvSpPr txBox="1"/>
          <p:nvPr/>
        </p:nvSpPr>
        <p:spPr>
          <a:xfrm>
            <a:off x="6089522" y="3607053"/>
            <a:ext cx="5240656" cy="933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262890" algn="ctr">
              <a:spcBef>
                <a:spcPts val="100"/>
              </a:spcBef>
              <a:defRPr b="1" spc="-5" sz="1400">
                <a:latin typeface="Arial"/>
                <a:ea typeface="Arial"/>
                <a:cs typeface="Arial"/>
                <a:sym typeface="Arial"/>
              </a:defRPr>
            </a:pPr>
            <a:r>
              <a:t>MISC-MC2X-SCRNPT-01</a:t>
            </a:r>
          </a:p>
          <a:p>
            <a:pPr indent="187960">
              <a:spcBef>
                <a:spcPts val="1000"/>
              </a:spcBef>
              <a:defRPr spc="-20" sz="1400">
                <a:latin typeface="Arial"/>
                <a:ea typeface="Arial"/>
                <a:cs typeface="Arial"/>
                <a:sym typeface="Arial"/>
              </a:defRPr>
            </a:pPr>
            <a:r>
              <a:t>Tempered </a:t>
            </a:r>
            <a:r>
              <a:rPr spc="0"/>
              <a:t>Glass Screen Protector - 5</a:t>
            </a:r>
            <a:r>
              <a:rPr spc="-140"/>
              <a:t> </a:t>
            </a:r>
            <a:r>
              <a:rPr spc="0"/>
              <a:t>Pack</a:t>
            </a:r>
          </a:p>
          <a:p>
            <a:pPr marL="474344" marR="1711325" indent="-287020">
              <a:buSzPct val="100000"/>
              <a:buChar char="•"/>
              <a:tabLst>
                <a:tab pos="469900" algn="l"/>
                <a:tab pos="469900" algn="l"/>
              </a:tabLst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Protects </a:t>
            </a:r>
            <a:r>
              <a:rPr spc="-5"/>
              <a:t>displays </a:t>
            </a:r>
            <a:r>
              <a:t>on both </a:t>
            </a:r>
            <a:r>
              <a:rPr spc="-5"/>
              <a:t>MC2200</a:t>
            </a:r>
            <a:r>
              <a:rPr spc="-130"/>
              <a:t> </a:t>
            </a:r>
            <a:r>
              <a:t>and  </a:t>
            </a:r>
            <a:r>
              <a:rPr spc="-5"/>
              <a:t>MC2700</a:t>
            </a:r>
          </a:p>
        </p:txBody>
      </p:sp>
      <p:sp>
        <p:nvSpPr>
          <p:cNvPr id="266" name="object 21"/>
          <p:cNvSpPr/>
          <p:nvPr/>
        </p:nvSpPr>
        <p:spPr>
          <a:xfrm>
            <a:off x="7897872" y="2168081"/>
            <a:ext cx="1725961" cy="132034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67" name="object 22"/>
          <p:cNvSpPr/>
          <p:nvPr/>
        </p:nvSpPr>
        <p:spPr>
          <a:xfrm>
            <a:off x="2502406" y="1801366"/>
            <a:ext cx="1246633" cy="181508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object 2"/>
          <p:cNvSpPr txBox="1"/>
          <p:nvPr/>
        </p:nvSpPr>
        <p:spPr>
          <a:xfrm>
            <a:off x="182878" y="6562566"/>
            <a:ext cx="1178562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800"/>
              </a:lnSpc>
              <a:defRPr sz="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ZEBRA</a:t>
            </a:r>
            <a:r>
              <a:rPr spc="-85"/>
              <a:t> </a:t>
            </a:r>
            <a:r>
              <a:t>TECHNOLOGIES</a:t>
            </a:r>
          </a:p>
        </p:txBody>
      </p:sp>
      <p:grpSp>
        <p:nvGrpSpPr>
          <p:cNvPr id="272" name="object 3"/>
          <p:cNvGrpSpPr/>
          <p:nvPr/>
        </p:nvGrpSpPr>
        <p:grpSpPr>
          <a:xfrm>
            <a:off x="-1" y="0"/>
            <a:ext cx="12188953" cy="6858000"/>
            <a:chOff x="0" y="0"/>
            <a:chExt cx="12188952" cy="6858000"/>
          </a:xfrm>
        </p:grpSpPr>
        <p:sp>
          <p:nvSpPr>
            <p:cNvPr id="270" name="object 4"/>
            <p:cNvSpPr/>
            <p:nvPr/>
          </p:nvSpPr>
          <p:spPr>
            <a:xfrm>
              <a:off x="6092951" y="6339840"/>
              <a:ext cx="6096001" cy="51816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1" name="object 5"/>
            <p:cNvSpPr/>
            <p:nvPr/>
          </p:nvSpPr>
          <p:spPr>
            <a:xfrm>
              <a:off x="-1" y="0"/>
              <a:ext cx="6615684" cy="6858000"/>
            </a:xfrm>
            <a:prstGeom prst="rect">
              <a:avLst/>
            </a:prstGeom>
            <a:solidFill>
              <a:srgbClr val="E8E8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73" name="object 6"/>
          <p:cNvSpPr/>
          <p:nvPr/>
        </p:nvSpPr>
        <p:spPr>
          <a:xfrm>
            <a:off x="4799076" y="3157727"/>
            <a:ext cx="1153668" cy="15392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74" name="object 7"/>
          <p:cNvSpPr txBox="1"/>
          <p:nvPr>
            <p:ph type="title"/>
          </p:nvPr>
        </p:nvSpPr>
        <p:spPr>
          <a:xfrm>
            <a:off x="444499" y="312095"/>
            <a:ext cx="4358642" cy="990601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800"/>
              </a:spcBef>
              <a:defRPr spc="-100" sz="2800">
                <a:solidFill>
                  <a:srgbClr val="000000"/>
                </a:solidFill>
              </a:defRPr>
            </a:pPr>
            <a:r>
              <a:t>Soft</a:t>
            </a:r>
            <a:r>
              <a:rPr spc="0"/>
              <a:t> </a:t>
            </a:r>
            <a:r>
              <a:t>Goods</a:t>
            </a:r>
          </a:p>
          <a:p>
            <a:pPr indent="12700">
              <a:spcBef>
                <a:spcPts val="600"/>
              </a:spcBef>
              <a:defRPr spc="-100"/>
            </a:pPr>
            <a:r>
              <a:t>Brick </a:t>
            </a:r>
            <a:r>
              <a:rPr spc="0"/>
              <a:t>and Gun</a:t>
            </a:r>
            <a:r>
              <a:t> Configurations</a:t>
            </a:r>
          </a:p>
        </p:txBody>
      </p:sp>
      <p:sp>
        <p:nvSpPr>
          <p:cNvPr id="275" name="object 8"/>
          <p:cNvSpPr/>
          <p:nvPr/>
        </p:nvSpPr>
        <p:spPr>
          <a:xfrm>
            <a:off x="1277111" y="1918716"/>
            <a:ext cx="493775" cy="119176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76" name="object 9"/>
          <p:cNvSpPr/>
          <p:nvPr/>
        </p:nvSpPr>
        <p:spPr>
          <a:xfrm>
            <a:off x="1191766" y="3270503"/>
            <a:ext cx="678181" cy="120548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77" name="object 10"/>
          <p:cNvSpPr/>
          <p:nvPr/>
        </p:nvSpPr>
        <p:spPr>
          <a:xfrm>
            <a:off x="5128259" y="1903476"/>
            <a:ext cx="518161" cy="118872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78" name="object 11"/>
          <p:cNvSpPr/>
          <p:nvPr/>
        </p:nvSpPr>
        <p:spPr>
          <a:xfrm>
            <a:off x="3284220" y="5413247"/>
            <a:ext cx="877825" cy="879348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79" name="object 12"/>
          <p:cNvSpPr/>
          <p:nvPr/>
        </p:nvSpPr>
        <p:spPr>
          <a:xfrm>
            <a:off x="8939038" y="3333000"/>
            <a:ext cx="125358" cy="1158217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80" name="object 13"/>
          <p:cNvSpPr/>
          <p:nvPr/>
        </p:nvSpPr>
        <p:spPr>
          <a:xfrm>
            <a:off x="8892609" y="1921811"/>
            <a:ext cx="195002" cy="1043768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285" name="object 14"/>
          <p:cNvGrpSpPr/>
          <p:nvPr/>
        </p:nvGrpSpPr>
        <p:grpSpPr>
          <a:xfrm>
            <a:off x="3107434" y="4834127"/>
            <a:ext cx="7021068" cy="1623060"/>
            <a:chOff x="0" y="0"/>
            <a:chExt cx="7021066" cy="1623059"/>
          </a:xfrm>
        </p:grpSpPr>
        <p:sp>
          <p:nvSpPr>
            <p:cNvPr id="281" name="object 15"/>
            <p:cNvSpPr/>
            <p:nvPr/>
          </p:nvSpPr>
          <p:spPr>
            <a:xfrm>
              <a:off x="3836457" y="675081"/>
              <a:ext cx="844945" cy="579476"/>
            </a:xfrm>
            <a:prstGeom prst="rect">
              <a:avLst/>
            </a:prstGeom>
            <a:blipFill rotWithShape="1">
              <a:blip r:embed="rId10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2" name="object 16"/>
            <p:cNvSpPr/>
            <p:nvPr/>
          </p:nvSpPr>
          <p:spPr>
            <a:xfrm>
              <a:off x="32004" y="199644"/>
              <a:ext cx="6963156" cy="1423416"/>
            </a:xfrm>
            <a:prstGeom prst="rect">
              <a:avLst/>
            </a:prstGeom>
            <a:noFill/>
            <a:ln w="57150" cap="flat">
              <a:solidFill>
                <a:srgbClr val="00AFE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3" name="object 17"/>
            <p:cNvSpPr/>
            <p:nvPr/>
          </p:nvSpPr>
          <p:spPr>
            <a:xfrm>
              <a:off x="0" y="0"/>
              <a:ext cx="7021067" cy="306326"/>
            </a:xfrm>
            <a:prstGeom prst="rect">
              <a:avLst/>
            </a:prstGeom>
            <a:solidFill>
              <a:srgbClr val="00A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4" name="object 18"/>
            <p:cNvSpPr/>
            <p:nvPr/>
          </p:nvSpPr>
          <p:spPr>
            <a:xfrm>
              <a:off x="0" y="0"/>
              <a:ext cx="7021067" cy="306326"/>
            </a:xfrm>
            <a:prstGeom prst="rect">
              <a:avLst/>
            </a:prstGeom>
            <a:noFill/>
            <a:ln w="9525" cap="flat">
              <a:solidFill>
                <a:srgbClr val="00AFE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aphicFrame>
        <p:nvGraphicFramePr>
          <p:cNvPr id="286" name="object 19"/>
          <p:cNvGraphicFramePr/>
          <p:nvPr/>
        </p:nvGraphicFramePr>
        <p:xfrm>
          <a:off x="4750689" y="1443037"/>
          <a:ext cx="3557271" cy="329355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557270"/>
              </a:tblGrid>
              <a:tr h="334136">
                <a:tc>
                  <a:txBody>
                    <a:bodyPr/>
                    <a:lstStyle/>
                    <a:p>
                      <a:pPr indent="963294" algn="l">
                        <a:spcBef>
                          <a:spcPts val="300"/>
                        </a:spcBef>
                        <a:defRPr spc="-5" sz="1400">
                          <a:solidFill>
                            <a:srgbClr val="FFFFFF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  <a:r>
                        <a:t>Protective </a:t>
                      </a:r>
                      <a:r>
                        <a:rPr spc="0"/>
                        <a:t>Boots</a:t>
                      </a:r>
                    </a:p>
                  </a:txBody>
                  <a:tcPr marL="0" marR="0" marT="0" marB="0" anchor="t" anchorCtr="0" horzOverflow="overflow">
                    <a:solidFill>
                      <a:srgbClr val="00AFEF"/>
                    </a:solidFill>
                  </a:tcPr>
                </a:tc>
              </a:tr>
              <a:tr h="1493393"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indent="1206500" algn="l">
                        <a:defRPr b="1" spc="-5"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SG-MC2X-RB1-01</a:t>
                      </a:r>
                    </a:p>
                    <a:p>
                      <a:pPr marR="428625" indent="1206500" algn="just">
                        <a:spcBef>
                          <a:spcPts val="100"/>
                        </a:spcBef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Rubber boot for</a:t>
                      </a:r>
                      <a:r>
                        <a:rPr spc="-150"/>
                        <a:t> </a:t>
                      </a:r>
                      <a:r>
                        <a:t>terminal  </a:t>
                      </a:r>
                      <a:r>
                        <a:rPr spc="-25"/>
                        <a:t>only, </a:t>
                      </a:r>
                      <a:r>
                        <a:t>protects the </a:t>
                      </a:r>
                      <a:r>
                        <a:rPr spc="-5"/>
                        <a:t>device  </a:t>
                      </a:r>
                      <a:r>
                        <a:t>from </a:t>
                      </a:r>
                      <a:r>
                        <a:rPr spc="-5"/>
                        <a:t>wear</a:t>
                      </a:r>
                      <a:r>
                        <a:rPr spc="-45"/>
                        <a:t> </a:t>
                      </a:r>
                      <a:r>
                        <a:t>and.</a:t>
                      </a:r>
                    </a:p>
                  </a:txBody>
                  <a:tcPr marL="0" marR="0" marT="0" marB="0" anchor="t" anchorCtr="0" horzOverflow="overflow">
                    <a:lnL w="76200">
                      <a:solidFill>
                        <a:srgbClr val="00AFEF"/>
                      </a:solidFill>
                    </a:lnL>
                    <a:lnR w="76200">
                      <a:solidFill>
                        <a:srgbClr val="00AFEF"/>
                      </a:solidFill>
                    </a:lnR>
                    <a:lnB w="19050">
                      <a:solidFill>
                        <a:srgbClr val="00A7FF"/>
                      </a:solidFill>
                    </a:lnB>
                  </a:tcPr>
                </a:tc>
              </a:tr>
              <a:tr h="1466024">
                <a:tc>
                  <a:txBody>
                    <a:bodyPr/>
                    <a:lstStyle/>
                    <a:p>
                      <a:pPr algn="l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indent="1206500" algn="l">
                        <a:defRPr b="1" spc="-5"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SG-MC2X-RBH2-01</a:t>
                      </a:r>
                    </a:p>
                    <a:p>
                      <a:pPr marR="427990" indent="1206500" algn="l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Rubber boot for</a:t>
                      </a:r>
                      <a:r>
                        <a:rPr spc="-145"/>
                        <a:t> </a:t>
                      </a:r>
                      <a:r>
                        <a:t>terminal  </a:t>
                      </a:r>
                      <a:r>
                        <a:rPr spc="-5"/>
                        <a:t>with </a:t>
                      </a:r>
                      <a:r>
                        <a:t>trigger handle,  protects the </a:t>
                      </a:r>
                      <a:r>
                        <a:rPr spc="-5"/>
                        <a:t>device </a:t>
                      </a:r>
                      <a:r>
                        <a:t>from  </a:t>
                      </a:r>
                      <a:r>
                        <a:rPr spc="-5"/>
                        <a:t>wear</a:t>
                      </a:r>
                      <a:r>
                        <a:rPr spc="-15"/>
                        <a:t> </a:t>
                      </a:r>
                      <a:r>
                        <a:t>and.</a:t>
                      </a:r>
                    </a:p>
                  </a:txBody>
                  <a:tcPr marL="0" marR="0" marT="0" marB="0" anchor="t" anchorCtr="0" horzOverflow="overflow">
                    <a:lnL w="76200">
                      <a:solidFill>
                        <a:srgbClr val="00AFEF"/>
                      </a:solidFill>
                    </a:lnL>
                    <a:lnR w="76200">
                      <a:solidFill>
                        <a:srgbClr val="00AFEF"/>
                      </a:solidFill>
                    </a:lnR>
                    <a:lnT w="19050">
                      <a:solidFill>
                        <a:srgbClr val="00A7FF"/>
                      </a:solidFill>
                    </a:lnT>
                    <a:lnB w="76200">
                      <a:solidFill>
                        <a:srgbClr val="00AFEF"/>
                      </a:solidFill>
                    </a:lnB>
                  </a:tcPr>
                </a:tc>
              </a:tr>
            </a:tbl>
          </a:graphicData>
        </a:graphic>
      </p:graphicFrame>
      <p:graphicFrame>
        <p:nvGraphicFramePr>
          <p:cNvPr id="287" name="object 20"/>
          <p:cNvGraphicFramePr/>
          <p:nvPr/>
        </p:nvGraphicFramePr>
        <p:xfrm>
          <a:off x="1048891" y="1445133"/>
          <a:ext cx="3555367" cy="329145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555365"/>
              </a:tblGrid>
              <a:tr h="337565">
                <a:tc>
                  <a:txBody>
                    <a:bodyPr/>
                    <a:lstStyle/>
                    <a:p>
                      <a:pPr indent="909955" algn="l">
                        <a:spcBef>
                          <a:spcPts val="300"/>
                        </a:spcBef>
                        <a:defRPr spc="15" sz="1400">
                          <a:solidFill>
                            <a:srgbClr val="FFFFFF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  <a:r>
                        <a:t>Carrying</a:t>
                      </a:r>
                      <a:r>
                        <a:rPr spc="-20"/>
                        <a:t> </a:t>
                      </a:r>
                      <a:r>
                        <a:rPr spc="0"/>
                        <a:t>Solutions</a:t>
                      </a:r>
                    </a:p>
                  </a:txBody>
                  <a:tcPr marL="0" marR="0" marT="0" marB="0" anchor="t" anchorCtr="0" horzOverflow="overflow">
                    <a:solidFill>
                      <a:srgbClr val="00AFEF"/>
                    </a:solidFill>
                  </a:tcPr>
                </a:tc>
              </a:tr>
              <a:tr h="1472247"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indent="861060" algn="l">
                        <a:lnSpc>
                          <a:spcPts val="1600"/>
                        </a:lnSpc>
                        <a:defRPr b="1" spc="-5"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SG-MC2X-HLSTR-01</a:t>
                      </a:r>
                    </a:p>
                    <a:p>
                      <a:pPr marR="223520" indent="861060" algn="l">
                        <a:lnSpc>
                          <a:spcPts val="1600"/>
                        </a:lnSpc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Fabric </a:t>
                      </a:r>
                      <a:r>
                        <a:rPr spc="-10"/>
                        <a:t>holster, </a:t>
                      </a:r>
                      <a:r>
                        <a:t>secures to a</a:t>
                      </a:r>
                      <a:r>
                        <a:rPr spc="-195"/>
                        <a:t> </a:t>
                      </a:r>
                      <a:r>
                        <a:t>belt  or a shoulder strap – belt</a:t>
                      </a:r>
                      <a:r>
                        <a:rPr spc="-160"/>
                        <a:t> </a:t>
                      </a:r>
                      <a:r>
                        <a:t>clip</a:t>
                      </a:r>
                    </a:p>
                    <a:p>
                      <a:pPr indent="861060" algn="l">
                        <a:lnSpc>
                          <a:spcPts val="1600"/>
                        </a:lnSpc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included.</a:t>
                      </a:r>
                    </a:p>
                    <a:p>
                      <a:pPr marR="628015" indent="861060" algn="l">
                        <a:defRPr spc="-5"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The </a:t>
                      </a:r>
                      <a:r>
                        <a:rPr spc="0"/>
                        <a:t>shoulder strap can</a:t>
                      </a:r>
                      <a:r>
                        <a:rPr spc="-165"/>
                        <a:t> </a:t>
                      </a:r>
                      <a:r>
                        <a:rPr spc="0"/>
                        <a:t>be  purchased</a:t>
                      </a:r>
                      <a:r>
                        <a:rPr spc="-55"/>
                        <a:t> </a:t>
                      </a:r>
                      <a:r>
                        <a:rPr spc="0"/>
                        <a:t>separately</a:t>
                      </a:r>
                    </a:p>
                  </a:txBody>
                  <a:tcPr marL="0" marR="0" marT="0" marB="0" anchor="t" anchorCtr="0" horzOverflow="overflow">
                    <a:lnL w="76200">
                      <a:solidFill>
                        <a:srgbClr val="00AFEF"/>
                      </a:solidFill>
                    </a:lnL>
                    <a:lnR w="76200">
                      <a:solidFill>
                        <a:srgbClr val="00AFEF"/>
                      </a:solidFill>
                    </a:lnR>
                    <a:lnB w="28575">
                      <a:solidFill>
                        <a:srgbClr val="00A7FF"/>
                      </a:solidFill>
                    </a:lnB>
                  </a:tcPr>
                </a:tc>
              </a:tr>
              <a:tr h="1481645">
                <a:tc>
                  <a:txBody>
                    <a:bodyPr/>
                    <a:lstStyle/>
                    <a:p>
                      <a:pPr algn="l"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indent="861060" algn="l">
                        <a:defRPr b="1" spc="-5"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SG-MC3021212-01R</a:t>
                      </a:r>
                    </a:p>
                    <a:p>
                      <a:pPr indent="869950" algn="l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Fabric </a:t>
                      </a:r>
                      <a:r>
                        <a:rPr spc="-10"/>
                        <a:t>holster, </a:t>
                      </a:r>
                      <a:r>
                        <a:t>secures to</a:t>
                      </a:r>
                      <a:r>
                        <a:rPr spc="-145"/>
                        <a:t> </a:t>
                      </a:r>
                      <a:r>
                        <a:t>a</a:t>
                      </a:r>
                    </a:p>
                    <a:p>
                      <a:pPr marR="252729" indent="869950" algn="l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belt or a shoulder strap..  Requires belt or shoulder</a:t>
                      </a:r>
                      <a:r>
                        <a:rPr spc="-175"/>
                        <a:t> </a:t>
                      </a:r>
                      <a:r>
                        <a:t>strap  ordered</a:t>
                      </a:r>
                      <a:r>
                        <a:rPr spc="-50"/>
                        <a:t> </a:t>
                      </a:r>
                      <a:r>
                        <a:rPr spc="-15"/>
                        <a:t>separately.</a:t>
                      </a:r>
                    </a:p>
                  </a:txBody>
                  <a:tcPr marL="0" marR="0" marT="0" marB="0" anchor="t" anchorCtr="0" horzOverflow="overflow">
                    <a:lnL w="76200">
                      <a:solidFill>
                        <a:srgbClr val="00AFEF"/>
                      </a:solidFill>
                    </a:lnL>
                    <a:lnR w="76200">
                      <a:solidFill>
                        <a:srgbClr val="00AFEF"/>
                      </a:solidFill>
                    </a:lnR>
                    <a:lnT w="28575">
                      <a:solidFill>
                        <a:srgbClr val="00A7FF"/>
                      </a:solidFill>
                    </a:lnT>
                    <a:lnB w="76200">
                      <a:solidFill>
                        <a:srgbClr val="00AFEF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288" name="object 21"/>
          <p:cNvSpPr txBox="1"/>
          <p:nvPr/>
        </p:nvSpPr>
        <p:spPr>
          <a:xfrm>
            <a:off x="4284853" y="5484571"/>
            <a:ext cx="2182496" cy="809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100"/>
              </a:spcBef>
              <a:defRPr b="1" spc="-5" sz="1400">
                <a:latin typeface="Arial"/>
                <a:ea typeface="Arial"/>
                <a:cs typeface="Arial"/>
                <a:sym typeface="Arial"/>
              </a:defRPr>
            </a:pPr>
            <a:r>
              <a:t>58-40000-007R</a:t>
            </a:r>
          </a:p>
          <a:p>
            <a:pPr>
              <a:lnSpc>
                <a:spcPts val="1600"/>
              </a:lnSpc>
              <a:defRPr spc="-5" sz="1400">
                <a:latin typeface="Arial"/>
                <a:ea typeface="Arial"/>
                <a:cs typeface="Arial"/>
                <a:sym typeface="Arial"/>
              </a:defRPr>
            </a:pPr>
            <a:r>
              <a:t>Shoulder</a:t>
            </a:r>
            <a:r>
              <a:rPr spc="-35"/>
              <a:t> </a:t>
            </a:r>
            <a:r>
              <a:t>strap</a:t>
            </a:r>
          </a:p>
          <a:p>
            <a:pPr marR="5080" indent="1905">
              <a:lnSpc>
                <a:spcPts val="1600"/>
              </a:lnSpc>
              <a:defRPr spc="-5" sz="1400">
                <a:latin typeface="Arial"/>
                <a:ea typeface="Arial"/>
                <a:cs typeface="Arial"/>
                <a:sym typeface="Arial"/>
              </a:defRPr>
            </a:pPr>
            <a:r>
              <a:t>Universal </a:t>
            </a:r>
            <a:r>
              <a:rPr spc="0"/>
              <a:t>shoulder strap</a:t>
            </a:r>
            <a:r>
              <a:rPr spc="-140"/>
              <a:t> </a:t>
            </a:r>
            <a:r>
              <a:rPr spc="0"/>
              <a:t>for  fabric</a:t>
            </a:r>
            <a:r>
              <a:rPr spc="-35"/>
              <a:t> </a:t>
            </a:r>
            <a:r>
              <a:rPr spc="-10"/>
              <a:t>holster.</a:t>
            </a:r>
          </a:p>
        </p:txBody>
      </p:sp>
      <p:sp>
        <p:nvSpPr>
          <p:cNvPr id="289" name="object 22"/>
          <p:cNvSpPr txBox="1"/>
          <p:nvPr/>
        </p:nvSpPr>
        <p:spPr>
          <a:xfrm>
            <a:off x="7933942" y="5515660"/>
            <a:ext cx="1828165" cy="795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100"/>
              </a:spcBef>
              <a:defRPr b="1" spc="-10" sz="1400">
                <a:latin typeface="Arial"/>
                <a:ea typeface="Arial"/>
                <a:cs typeface="Arial"/>
                <a:sym typeface="Arial"/>
              </a:defRPr>
            </a:pPr>
            <a:r>
              <a:t>11-08062-02R</a:t>
            </a:r>
          </a:p>
          <a:p>
            <a:pPr marR="5080">
              <a:lnSpc>
                <a:spcPct val="97200"/>
              </a:lnSpc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Belt for holster  </a:t>
            </a:r>
            <a:r>
              <a:rPr spc="-5"/>
              <a:t>Universal </a:t>
            </a:r>
            <a:r>
              <a:t>belt for</a:t>
            </a:r>
            <a:r>
              <a:rPr spc="-104"/>
              <a:t> </a:t>
            </a:r>
            <a:r>
              <a:t>fabric  </a:t>
            </a:r>
            <a:r>
              <a:rPr spc="-10"/>
              <a:t>holster.</a:t>
            </a:r>
          </a:p>
        </p:txBody>
      </p:sp>
      <p:graphicFrame>
        <p:nvGraphicFramePr>
          <p:cNvPr id="290" name="object 23"/>
          <p:cNvGraphicFramePr/>
          <p:nvPr/>
        </p:nvGraphicFramePr>
        <p:xfrm>
          <a:off x="8449436" y="1443037"/>
          <a:ext cx="3557271" cy="329355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557270"/>
              </a:tblGrid>
              <a:tr h="31737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Straps</a:t>
                      </a:r>
                    </a:p>
                  </a:txBody>
                  <a:tcPr marL="0" marR="0" marT="0" marB="0" anchor="t" anchorCtr="0" horzOverflow="overflow">
                    <a:solidFill>
                      <a:srgbClr val="00AFEF"/>
                    </a:solidFill>
                  </a:tcPr>
                </a:tc>
              </a:tr>
              <a:tr h="1510156">
                <a:tc>
                  <a:txBody>
                    <a:bodyPr/>
                    <a:lstStyle/>
                    <a:p>
                      <a:pPr algn="l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indent="985519" algn="l">
                        <a:defRPr b="1" spc="-5"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SG-MC2X-HSTRP-01</a:t>
                      </a:r>
                    </a:p>
                    <a:p>
                      <a:pPr marR="170179" indent="986155" algn="l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Spare </a:t>
                      </a:r>
                      <a:r>
                        <a:rPr spc="-5"/>
                        <a:t>Hand </a:t>
                      </a:r>
                      <a:r>
                        <a:t>Strap for</a:t>
                      </a:r>
                      <a:r>
                        <a:rPr spc="-170"/>
                        <a:t> </a:t>
                      </a:r>
                      <a:r>
                        <a:rPr spc="-20"/>
                        <a:t>Terminal  </a:t>
                      </a:r>
                      <a:r>
                        <a:rPr spc="-5"/>
                        <a:t>without </a:t>
                      </a:r>
                      <a:r>
                        <a:rPr spc="-10"/>
                        <a:t>Trigger</a:t>
                      </a:r>
                      <a:r>
                        <a:rPr spc="-75"/>
                        <a:t> </a:t>
                      </a:r>
                      <a:r>
                        <a:t>Handle</a:t>
                      </a:r>
                    </a:p>
                  </a:txBody>
                  <a:tcPr marL="0" marR="0" marT="0" marB="0" anchor="t" anchorCtr="0" horzOverflow="overflow">
                    <a:lnL w="76200">
                      <a:solidFill>
                        <a:srgbClr val="00AFEF"/>
                      </a:solidFill>
                    </a:lnL>
                    <a:lnR w="76200">
                      <a:solidFill>
                        <a:srgbClr val="00AFEF"/>
                      </a:solidFill>
                    </a:lnR>
                    <a:lnB w="19050">
                      <a:solidFill>
                        <a:srgbClr val="00A7FF"/>
                      </a:solidFill>
                    </a:lnB>
                  </a:tcPr>
                </a:tc>
              </a:tr>
              <a:tr h="1466024">
                <a:tc>
                  <a:txBody>
                    <a:bodyPr/>
                    <a:lstStyle/>
                    <a:p>
                      <a:pPr algn="l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indent="984885" algn="l">
                        <a:defRPr b="1" spc="-5"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SG-MC2X-HSTRPH-01</a:t>
                      </a:r>
                    </a:p>
                    <a:p>
                      <a:pPr indent="985519" algn="l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Hand Strap for </a:t>
                      </a:r>
                      <a:r>
                        <a:rPr spc="-20"/>
                        <a:t>Terminal</a:t>
                      </a:r>
                      <a:r>
                        <a:rPr spc="-150"/>
                        <a:t> </a:t>
                      </a:r>
                      <a:r>
                        <a:rPr spc="-5"/>
                        <a:t>with</a:t>
                      </a:r>
                    </a:p>
                    <a:p>
                      <a:pPr indent="985519" algn="l">
                        <a:defRPr spc="-10"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Trigger</a:t>
                      </a:r>
                      <a:r>
                        <a:rPr spc="-35"/>
                        <a:t> </a:t>
                      </a:r>
                      <a:r>
                        <a:rPr spc="0"/>
                        <a:t>Handle</a:t>
                      </a:r>
                    </a:p>
                  </a:txBody>
                  <a:tcPr marL="0" marR="0" marT="0" marB="0" anchor="t" anchorCtr="0" horzOverflow="overflow">
                    <a:lnL w="76200">
                      <a:solidFill>
                        <a:srgbClr val="00AFEF"/>
                      </a:solidFill>
                    </a:lnL>
                    <a:lnR w="76200">
                      <a:solidFill>
                        <a:srgbClr val="00AFEF"/>
                      </a:solidFill>
                    </a:lnR>
                    <a:lnT w="19050">
                      <a:solidFill>
                        <a:srgbClr val="00A7FF"/>
                      </a:solidFill>
                    </a:lnT>
                    <a:lnB w="76200">
                      <a:solidFill>
                        <a:srgbClr val="00AFEF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291" name="object 24"/>
          <p:cNvSpPr txBox="1"/>
          <p:nvPr/>
        </p:nvSpPr>
        <p:spPr>
          <a:xfrm>
            <a:off x="3168013" y="4868290"/>
            <a:ext cx="6906261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100"/>
              </a:spcBef>
              <a:defRPr sz="1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Other</a:t>
            </a:r>
          </a:p>
        </p:txBody>
      </p:sp>
      <p:sp>
        <p:nvSpPr>
          <p:cNvPr id="292" name="object 25"/>
          <p:cNvSpPr txBox="1"/>
          <p:nvPr/>
        </p:nvSpPr>
        <p:spPr>
          <a:xfrm>
            <a:off x="141832" y="3000502"/>
            <a:ext cx="809626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4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Bric</a:t>
            </a:r>
            <a:r>
              <a:rPr spc="5"/>
              <a:t>k</a:t>
            </a:r>
            <a:r>
              <a:t>-</a:t>
            </a:r>
            <a:r>
              <a:rPr spc="-5"/>
              <a:t>only</a:t>
            </a:r>
          </a:p>
        </p:txBody>
      </p:sp>
      <p:sp>
        <p:nvSpPr>
          <p:cNvPr id="293" name="object 26"/>
          <p:cNvSpPr txBox="1"/>
          <p:nvPr/>
        </p:nvSpPr>
        <p:spPr>
          <a:xfrm>
            <a:off x="172312" y="4492752"/>
            <a:ext cx="748667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5" sz="14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Gun-only</a:t>
            </a:r>
          </a:p>
        </p:txBody>
      </p:sp>
      <p:sp>
        <p:nvSpPr>
          <p:cNvPr id="294" name="object 27"/>
          <p:cNvSpPr/>
          <p:nvPr/>
        </p:nvSpPr>
        <p:spPr>
          <a:xfrm>
            <a:off x="274319" y="3599688"/>
            <a:ext cx="521210" cy="786385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95" name="object 28"/>
          <p:cNvSpPr/>
          <p:nvPr/>
        </p:nvSpPr>
        <p:spPr>
          <a:xfrm>
            <a:off x="-1" y="1869948"/>
            <a:ext cx="1616965" cy="1228344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96" name="object 29"/>
          <p:cNvSpPr/>
          <p:nvPr/>
        </p:nvSpPr>
        <p:spPr>
          <a:xfrm>
            <a:off x="2525266" y="260604"/>
            <a:ext cx="733045" cy="54406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object 2"/>
          <p:cNvSpPr txBox="1"/>
          <p:nvPr/>
        </p:nvSpPr>
        <p:spPr>
          <a:xfrm>
            <a:off x="182878" y="6562566"/>
            <a:ext cx="1178562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800"/>
              </a:lnSpc>
              <a:defRPr sz="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ZEBRA</a:t>
            </a:r>
            <a:r>
              <a:rPr spc="-85"/>
              <a:t> </a:t>
            </a:r>
            <a:r>
              <a:t>TECHNOLOGIES</a:t>
            </a:r>
          </a:p>
        </p:txBody>
      </p:sp>
      <p:sp>
        <p:nvSpPr>
          <p:cNvPr id="299" name="object 3"/>
          <p:cNvSpPr/>
          <p:nvPr/>
        </p:nvSpPr>
        <p:spPr>
          <a:xfrm>
            <a:off x="6092952" y="6339840"/>
            <a:ext cx="6096001" cy="5181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00" name="object 4"/>
          <p:cNvSpPr/>
          <p:nvPr/>
        </p:nvSpPr>
        <p:spPr>
          <a:xfrm>
            <a:off x="-1" y="0"/>
            <a:ext cx="5890262" cy="6858000"/>
          </a:xfrm>
          <a:prstGeom prst="rect">
            <a:avLst/>
          </a:prstGeom>
          <a:solidFill>
            <a:srgbClr val="E8E8E8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01" name="object 5"/>
          <p:cNvSpPr txBox="1"/>
          <p:nvPr>
            <p:ph type="title"/>
          </p:nvPr>
        </p:nvSpPr>
        <p:spPr>
          <a:xfrm>
            <a:off x="444500" y="405128"/>
            <a:ext cx="3213100" cy="452121"/>
          </a:xfrm>
          <a:prstGeom prst="rect">
            <a:avLst/>
          </a:prstGeom>
        </p:spPr>
        <p:txBody>
          <a:bodyPr/>
          <a:lstStyle/>
          <a:p>
            <a:pPr indent="12700">
              <a:defRPr spc="-100" sz="2800">
                <a:solidFill>
                  <a:srgbClr val="000000"/>
                </a:solidFill>
              </a:defRPr>
            </a:pPr>
            <a:r>
              <a:t>Audio</a:t>
            </a:r>
            <a:r>
              <a:rPr spc="-200"/>
              <a:t> </a:t>
            </a:r>
            <a:r>
              <a:t>Accessories</a:t>
            </a:r>
          </a:p>
        </p:txBody>
      </p:sp>
      <p:sp>
        <p:nvSpPr>
          <p:cNvPr id="302" name="object 6"/>
          <p:cNvSpPr txBox="1"/>
          <p:nvPr>
            <p:ph type="body" sz="half" idx="1"/>
          </p:nvPr>
        </p:nvSpPr>
        <p:spPr>
          <a:xfrm>
            <a:off x="422148" y="1782697"/>
            <a:ext cx="5297805" cy="3321686"/>
          </a:xfrm>
          <a:prstGeom prst="rect">
            <a:avLst/>
          </a:prstGeom>
        </p:spPr>
        <p:txBody>
          <a:bodyPr/>
          <a:lstStyle/>
          <a:p>
            <a:pPr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R="354329" algn="ctr">
              <a:defRPr spc="-100"/>
            </a:pPr>
            <a:r>
              <a:t>HS3100-OTH</a:t>
            </a:r>
          </a:p>
          <a:p>
            <a:pPr indent="335279">
              <a:spcBef>
                <a:spcPts val="800"/>
              </a:spcBef>
              <a:defRPr b="0"/>
            </a:pPr>
            <a:r>
              <a:t>HS3100 Rugged Bluetooth Headset</a:t>
            </a:r>
            <a:r>
              <a:rPr spc="-200"/>
              <a:t> </a:t>
            </a:r>
            <a:r>
              <a:rPr spc="-100"/>
              <a:t>Over-The-Head</a:t>
            </a:r>
            <a:endParaRPr spc="-100"/>
          </a:p>
          <a:p>
            <a:pPr indent="335279">
              <a:defRPr b="0"/>
            </a:pPr>
            <a:r>
              <a:t>Headband</a:t>
            </a:r>
            <a:r>
              <a:rPr spc="-100"/>
              <a:t> </a:t>
            </a:r>
            <a:r>
              <a:t>includes</a:t>
            </a:r>
          </a:p>
          <a:p>
            <a:pPr marL="621665" indent="-287020">
              <a:buSzPct val="100000"/>
              <a:buChar char="•"/>
              <a:tabLst>
                <a:tab pos="609600" algn="l"/>
                <a:tab pos="622300" algn="l"/>
              </a:tabLst>
              <a:defRPr b="0"/>
            </a:pPr>
            <a:r>
              <a:t>HS3100 Boom</a:t>
            </a:r>
            <a:r>
              <a:rPr spc="-100"/>
              <a:t> </a:t>
            </a:r>
            <a:r>
              <a:t>Module</a:t>
            </a:r>
          </a:p>
          <a:p>
            <a:pPr marL="621665" indent="-287020">
              <a:buSzPct val="100000"/>
              <a:buChar char="•"/>
              <a:tabLst>
                <a:tab pos="609600" algn="l"/>
                <a:tab pos="622300" algn="l"/>
              </a:tabLst>
              <a:defRPr b="0"/>
            </a:pPr>
            <a:r>
              <a:t>HSX100 </a:t>
            </a:r>
            <a:r>
              <a:rPr spc="-100"/>
              <a:t>OTH </a:t>
            </a:r>
            <a:r>
              <a:t>Headband</a:t>
            </a:r>
            <a:r>
              <a:rPr spc="-100"/>
              <a:t> </a:t>
            </a:r>
            <a:r>
              <a:t>Module</a:t>
            </a:r>
          </a:p>
        </p:txBody>
      </p:sp>
      <p:grpSp>
        <p:nvGrpSpPr>
          <p:cNvPr id="305" name="object 7"/>
          <p:cNvGrpSpPr/>
          <p:nvPr/>
        </p:nvGrpSpPr>
        <p:grpSpPr>
          <a:xfrm>
            <a:off x="422147" y="1473708"/>
            <a:ext cx="5297424" cy="280417"/>
            <a:chOff x="0" y="0"/>
            <a:chExt cx="5297423" cy="280415"/>
          </a:xfrm>
        </p:grpSpPr>
        <p:sp>
          <p:nvSpPr>
            <p:cNvPr id="303" name="object 8"/>
            <p:cNvSpPr/>
            <p:nvPr/>
          </p:nvSpPr>
          <p:spPr>
            <a:xfrm>
              <a:off x="0" y="0"/>
              <a:ext cx="5297424" cy="280416"/>
            </a:xfrm>
            <a:prstGeom prst="rect">
              <a:avLst/>
            </a:prstGeom>
            <a:solidFill>
              <a:srgbClr val="00A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4" name="object 9"/>
            <p:cNvSpPr/>
            <p:nvPr/>
          </p:nvSpPr>
          <p:spPr>
            <a:xfrm>
              <a:off x="0" y="0"/>
              <a:ext cx="5297424" cy="280416"/>
            </a:xfrm>
            <a:prstGeom prst="rect">
              <a:avLst/>
            </a:prstGeom>
            <a:noFill/>
            <a:ln w="57150" cap="flat">
              <a:solidFill>
                <a:srgbClr val="00AFE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06" name="object 10"/>
          <p:cNvSpPr txBox="1"/>
          <p:nvPr/>
        </p:nvSpPr>
        <p:spPr>
          <a:xfrm>
            <a:off x="422148" y="1471167"/>
            <a:ext cx="5297805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ts val="200"/>
              </a:spcBef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Bluetooth</a:t>
            </a:r>
            <a:r>
              <a:rPr spc="-5"/>
              <a:t> Headset</a:t>
            </a:r>
          </a:p>
        </p:txBody>
      </p:sp>
      <p:grpSp>
        <p:nvGrpSpPr>
          <p:cNvPr id="309" name="object 11"/>
          <p:cNvGrpSpPr/>
          <p:nvPr/>
        </p:nvGrpSpPr>
        <p:grpSpPr>
          <a:xfrm>
            <a:off x="422147" y="1754123"/>
            <a:ext cx="5297424" cy="3349752"/>
            <a:chOff x="0" y="0"/>
            <a:chExt cx="5297423" cy="3349751"/>
          </a:xfrm>
        </p:grpSpPr>
        <p:sp>
          <p:nvSpPr>
            <p:cNvPr id="307" name="object 12"/>
            <p:cNvSpPr/>
            <p:nvPr/>
          </p:nvSpPr>
          <p:spPr>
            <a:xfrm>
              <a:off x="0" y="0"/>
              <a:ext cx="5297424" cy="3349752"/>
            </a:xfrm>
            <a:prstGeom prst="rect">
              <a:avLst/>
            </a:prstGeom>
            <a:noFill/>
            <a:ln w="57150" cap="flat">
              <a:solidFill>
                <a:srgbClr val="00AFE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8" name="object 13"/>
            <p:cNvSpPr/>
            <p:nvPr/>
          </p:nvSpPr>
          <p:spPr>
            <a:xfrm>
              <a:off x="1862327" y="9144"/>
              <a:ext cx="1769365" cy="1769363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object 2"/>
          <p:cNvSpPr txBox="1"/>
          <p:nvPr/>
        </p:nvSpPr>
        <p:spPr>
          <a:xfrm>
            <a:off x="182878" y="6562566"/>
            <a:ext cx="1178562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800"/>
              </a:lnSpc>
              <a:defRPr sz="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ZEBRA</a:t>
            </a:r>
            <a:r>
              <a:rPr spc="-85"/>
              <a:t> </a:t>
            </a:r>
            <a:r>
              <a:t>TECHNOLOGIES</a:t>
            </a:r>
          </a:p>
        </p:txBody>
      </p:sp>
      <p:sp>
        <p:nvSpPr>
          <p:cNvPr id="312" name="object 3"/>
          <p:cNvSpPr/>
          <p:nvPr/>
        </p:nvSpPr>
        <p:spPr>
          <a:xfrm>
            <a:off x="6092952" y="6339840"/>
            <a:ext cx="6096001" cy="5181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332" name="object 4"/>
          <p:cNvGrpSpPr/>
          <p:nvPr/>
        </p:nvGrpSpPr>
        <p:grpSpPr>
          <a:xfrm>
            <a:off x="-1" y="0"/>
            <a:ext cx="5890261" cy="6858000"/>
            <a:chOff x="0" y="0"/>
            <a:chExt cx="5890260" cy="6858000"/>
          </a:xfrm>
        </p:grpSpPr>
        <p:sp>
          <p:nvSpPr>
            <p:cNvPr id="313" name="object 5"/>
            <p:cNvSpPr/>
            <p:nvPr/>
          </p:nvSpPr>
          <p:spPr>
            <a:xfrm>
              <a:off x="-1" y="0"/>
              <a:ext cx="5890261" cy="6858000"/>
            </a:xfrm>
            <a:prstGeom prst="rect">
              <a:avLst/>
            </a:prstGeom>
            <a:solidFill>
              <a:srgbClr val="E8E8E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4" name="object 6"/>
            <p:cNvSpPr/>
            <p:nvPr/>
          </p:nvSpPr>
          <p:spPr>
            <a:xfrm>
              <a:off x="303274" y="999743"/>
              <a:ext cx="5586985" cy="316992"/>
            </a:xfrm>
            <a:prstGeom prst="rect">
              <a:avLst/>
            </a:prstGeom>
            <a:solidFill>
              <a:srgbClr val="00A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317" name="object 7"/>
            <p:cNvGrpSpPr/>
            <p:nvPr/>
          </p:nvGrpSpPr>
          <p:grpSpPr>
            <a:xfrm>
              <a:off x="303274" y="999744"/>
              <a:ext cx="5586985" cy="5486401"/>
              <a:chOff x="0" y="0"/>
              <a:chExt cx="5586984" cy="5486400"/>
            </a:xfrm>
          </p:grpSpPr>
          <p:sp>
            <p:nvSpPr>
              <p:cNvPr id="315" name="矩形"/>
              <p:cNvSpPr/>
              <p:nvPr/>
            </p:nvSpPr>
            <p:spPr>
              <a:xfrm>
                <a:off x="0" y="0"/>
                <a:ext cx="5586985" cy="316991"/>
              </a:xfrm>
              <a:prstGeom prst="rect">
                <a:avLst/>
              </a:prstGeom>
              <a:noFill/>
              <a:ln w="57150" cap="flat">
                <a:solidFill>
                  <a:srgbClr val="00AFE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6" name="矩形"/>
              <p:cNvSpPr/>
              <p:nvPr/>
            </p:nvSpPr>
            <p:spPr>
              <a:xfrm>
                <a:off x="0" y="307847"/>
                <a:ext cx="5586985" cy="5178554"/>
              </a:xfrm>
              <a:prstGeom prst="rect">
                <a:avLst/>
              </a:prstGeom>
              <a:noFill/>
              <a:ln w="57150" cap="flat">
                <a:solidFill>
                  <a:srgbClr val="00AFE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30" name="object 8"/>
            <p:cNvGrpSpPr/>
            <p:nvPr/>
          </p:nvGrpSpPr>
          <p:grpSpPr>
            <a:xfrm>
              <a:off x="407376" y="1664549"/>
              <a:ext cx="5383823" cy="4785743"/>
              <a:chOff x="0" y="0"/>
              <a:chExt cx="5383822" cy="4785741"/>
            </a:xfrm>
          </p:grpSpPr>
          <p:sp>
            <p:nvSpPr>
              <p:cNvPr id="318" name="矩形"/>
              <p:cNvSpPr/>
              <p:nvPr/>
            </p:nvSpPr>
            <p:spPr>
              <a:xfrm>
                <a:off x="0" y="4355173"/>
                <a:ext cx="1233005" cy="430569"/>
              </a:xfrm>
              <a:prstGeom prst="rect">
                <a:avLst/>
              </a:prstGeom>
              <a:solidFill>
                <a:srgbClr val="00A7FF">
                  <a:alpha val="1999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9" name="矩形"/>
              <p:cNvSpPr/>
              <p:nvPr/>
            </p:nvSpPr>
            <p:spPr>
              <a:xfrm>
                <a:off x="0" y="3494036"/>
                <a:ext cx="1233005" cy="430569"/>
              </a:xfrm>
              <a:prstGeom prst="rect">
                <a:avLst/>
              </a:prstGeom>
              <a:solidFill>
                <a:srgbClr val="00A7FF">
                  <a:alpha val="1999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0" name="矩形"/>
              <p:cNvSpPr/>
              <p:nvPr/>
            </p:nvSpPr>
            <p:spPr>
              <a:xfrm>
                <a:off x="0" y="2632837"/>
                <a:ext cx="1233005" cy="430569"/>
              </a:xfrm>
              <a:prstGeom prst="rect">
                <a:avLst/>
              </a:prstGeom>
              <a:solidFill>
                <a:srgbClr val="00A7FF">
                  <a:alpha val="1999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1" name="矩形"/>
              <p:cNvSpPr/>
              <p:nvPr/>
            </p:nvSpPr>
            <p:spPr>
              <a:xfrm>
                <a:off x="0" y="1722285"/>
                <a:ext cx="1233005" cy="480061"/>
              </a:xfrm>
              <a:prstGeom prst="rect">
                <a:avLst/>
              </a:prstGeom>
              <a:solidFill>
                <a:srgbClr val="00A7FF">
                  <a:alpha val="1999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2" name="矩形"/>
              <p:cNvSpPr/>
              <p:nvPr/>
            </p:nvSpPr>
            <p:spPr>
              <a:xfrm>
                <a:off x="0" y="861187"/>
                <a:ext cx="1233005" cy="430569"/>
              </a:xfrm>
              <a:prstGeom prst="rect">
                <a:avLst/>
              </a:prstGeom>
              <a:solidFill>
                <a:srgbClr val="00A7FF">
                  <a:alpha val="1999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3" name="矩形"/>
              <p:cNvSpPr/>
              <p:nvPr/>
            </p:nvSpPr>
            <p:spPr>
              <a:xfrm>
                <a:off x="0" y="0"/>
                <a:ext cx="1233005" cy="430569"/>
              </a:xfrm>
              <a:prstGeom prst="rect">
                <a:avLst/>
              </a:prstGeom>
              <a:solidFill>
                <a:srgbClr val="00A7FF">
                  <a:alpha val="1999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4" name="矩形"/>
              <p:cNvSpPr/>
              <p:nvPr/>
            </p:nvSpPr>
            <p:spPr>
              <a:xfrm>
                <a:off x="1233068" y="4355173"/>
                <a:ext cx="4150755" cy="430569"/>
              </a:xfrm>
              <a:prstGeom prst="rect">
                <a:avLst/>
              </a:prstGeom>
              <a:solidFill>
                <a:srgbClr val="00A7FF">
                  <a:alpha val="1999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5" name="矩形"/>
              <p:cNvSpPr/>
              <p:nvPr/>
            </p:nvSpPr>
            <p:spPr>
              <a:xfrm>
                <a:off x="1233068" y="3494036"/>
                <a:ext cx="4150755" cy="430569"/>
              </a:xfrm>
              <a:prstGeom prst="rect">
                <a:avLst/>
              </a:prstGeom>
              <a:solidFill>
                <a:srgbClr val="00A7FF">
                  <a:alpha val="1999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6" name="矩形"/>
              <p:cNvSpPr/>
              <p:nvPr/>
            </p:nvSpPr>
            <p:spPr>
              <a:xfrm>
                <a:off x="1233068" y="2632837"/>
                <a:ext cx="4150755" cy="430569"/>
              </a:xfrm>
              <a:prstGeom prst="rect">
                <a:avLst/>
              </a:prstGeom>
              <a:solidFill>
                <a:srgbClr val="00A7FF">
                  <a:alpha val="1999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7" name="矩形"/>
              <p:cNvSpPr/>
              <p:nvPr/>
            </p:nvSpPr>
            <p:spPr>
              <a:xfrm>
                <a:off x="1233068" y="1722285"/>
                <a:ext cx="4150755" cy="480061"/>
              </a:xfrm>
              <a:prstGeom prst="rect">
                <a:avLst/>
              </a:prstGeom>
              <a:solidFill>
                <a:srgbClr val="00A7FF">
                  <a:alpha val="1999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8" name="矩形"/>
              <p:cNvSpPr/>
              <p:nvPr/>
            </p:nvSpPr>
            <p:spPr>
              <a:xfrm>
                <a:off x="1233068" y="861187"/>
                <a:ext cx="4150755" cy="430569"/>
              </a:xfrm>
              <a:prstGeom prst="rect">
                <a:avLst/>
              </a:prstGeom>
              <a:solidFill>
                <a:srgbClr val="00A7FF">
                  <a:alpha val="1999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9" name="矩形"/>
              <p:cNvSpPr/>
              <p:nvPr/>
            </p:nvSpPr>
            <p:spPr>
              <a:xfrm>
                <a:off x="1233068" y="0"/>
                <a:ext cx="4150755" cy="430569"/>
              </a:xfrm>
              <a:prstGeom prst="rect">
                <a:avLst/>
              </a:prstGeom>
              <a:solidFill>
                <a:srgbClr val="00A7FF">
                  <a:alpha val="1999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331" name="object 9"/>
            <p:cNvSpPr/>
            <p:nvPr/>
          </p:nvSpPr>
          <p:spPr>
            <a:xfrm>
              <a:off x="407376" y="1456943"/>
              <a:ext cx="5383823" cy="4993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98"/>
                  </a:moveTo>
                  <a:lnTo>
                    <a:pt x="21600" y="898"/>
                  </a:lnTo>
                  <a:moveTo>
                    <a:pt x="0" y="0"/>
                  </a:moveTo>
                  <a:lnTo>
                    <a:pt x="21600" y="0"/>
                  </a:lnTo>
                  <a:moveTo>
                    <a:pt x="0" y="21600"/>
                  </a:move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00A7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33" name="object 10"/>
          <p:cNvSpPr txBox="1"/>
          <p:nvPr/>
        </p:nvSpPr>
        <p:spPr>
          <a:xfrm>
            <a:off x="381406" y="1034160"/>
            <a:ext cx="3959226" cy="592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10" sz="1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Country </a:t>
            </a:r>
            <a:r>
              <a:rPr spc="0"/>
              <a:t>specific </a:t>
            </a:r>
            <a:r>
              <a:rPr spc="-10"/>
              <a:t>AC </a:t>
            </a:r>
            <a:r>
              <a:rPr spc="5"/>
              <a:t>grounded </a:t>
            </a:r>
            <a:r>
              <a:rPr spc="0"/>
              <a:t>line</a:t>
            </a:r>
            <a:r>
              <a:rPr spc="-90"/>
              <a:t> </a:t>
            </a:r>
            <a:r>
              <a:rPr spc="5"/>
              <a:t>cords</a:t>
            </a:r>
          </a:p>
          <a:p>
            <a:pPr>
              <a:defRPr sz="12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indent="71755">
              <a:tabLst>
                <a:tab pos="1295400" algn="l"/>
              </a:tabLst>
              <a:defRPr b="1" sz="1000">
                <a:latin typeface="Arial"/>
                <a:ea typeface="Arial"/>
                <a:cs typeface="Arial"/>
                <a:sym typeface="Arial"/>
              </a:defRPr>
            </a:pPr>
            <a:r>
              <a:t>Part Number	Description</a:t>
            </a:r>
          </a:p>
        </p:txBody>
      </p:sp>
      <p:sp>
        <p:nvSpPr>
          <p:cNvPr id="334" name="object 11"/>
          <p:cNvSpPr txBox="1"/>
          <p:nvPr/>
        </p:nvSpPr>
        <p:spPr>
          <a:xfrm>
            <a:off x="440841" y="1796542"/>
            <a:ext cx="883287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23844-00-00R</a:t>
            </a:r>
          </a:p>
        </p:txBody>
      </p:sp>
      <p:sp>
        <p:nvSpPr>
          <p:cNvPr id="335" name="object 12"/>
          <p:cNvSpPr txBox="1"/>
          <p:nvPr/>
        </p:nvSpPr>
        <p:spPr>
          <a:xfrm>
            <a:off x="1674114" y="1716405"/>
            <a:ext cx="3590291" cy="275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AC line cord, 7.5 feet long, grounded, three </a:t>
            </a:r>
            <a:r>
              <a:rPr spc="-4"/>
              <a:t>wire.</a:t>
            </a:r>
            <a:r>
              <a:rPr spc="-79"/>
              <a:t> </a:t>
            </a:r>
            <a:r>
              <a:t>Associated  </a:t>
            </a:r>
            <a:r>
              <a:rPr spc="-4"/>
              <a:t>Country:</a:t>
            </a:r>
            <a:r>
              <a:rPr spc="-15"/>
              <a:t> </a:t>
            </a:r>
            <a:r>
              <a:t>US</a:t>
            </a:r>
          </a:p>
        </p:txBody>
      </p:sp>
      <p:sp>
        <p:nvSpPr>
          <p:cNvPr id="336" name="object 13"/>
          <p:cNvSpPr txBox="1"/>
          <p:nvPr/>
        </p:nvSpPr>
        <p:spPr>
          <a:xfrm>
            <a:off x="440841" y="2226640"/>
            <a:ext cx="957581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4"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50-16000-217R</a:t>
            </a:r>
          </a:p>
        </p:txBody>
      </p:sp>
      <p:sp>
        <p:nvSpPr>
          <p:cNvPr id="337" name="object 14"/>
          <p:cNvSpPr txBox="1"/>
          <p:nvPr/>
        </p:nvSpPr>
        <p:spPr>
          <a:xfrm>
            <a:off x="1674114" y="2147061"/>
            <a:ext cx="3411221" cy="27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AC Line Cord, 1.9M, grounded, three </a:t>
            </a:r>
            <a:r>
              <a:rPr spc="-4"/>
              <a:t>wire, </a:t>
            </a:r>
            <a:r>
              <a:t>AS 3112</a:t>
            </a:r>
            <a:r>
              <a:rPr spc="-85"/>
              <a:t> </a:t>
            </a:r>
            <a:r>
              <a:t>plug.  Associated </a:t>
            </a:r>
            <a:r>
              <a:rPr spc="-4"/>
              <a:t>Country: </a:t>
            </a:r>
            <a:r>
              <a:t>Australia, New</a:t>
            </a:r>
            <a:r>
              <a:rPr spc="-70"/>
              <a:t> </a:t>
            </a:r>
            <a:r>
              <a:t>Guinea</a:t>
            </a:r>
          </a:p>
        </p:txBody>
      </p:sp>
      <p:sp>
        <p:nvSpPr>
          <p:cNvPr id="338" name="object 15"/>
          <p:cNvSpPr txBox="1"/>
          <p:nvPr/>
        </p:nvSpPr>
        <p:spPr>
          <a:xfrm>
            <a:off x="440841" y="2657297"/>
            <a:ext cx="957581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4"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50-16000-218R</a:t>
            </a:r>
          </a:p>
        </p:txBody>
      </p:sp>
      <p:sp>
        <p:nvSpPr>
          <p:cNvPr id="339" name="object 16"/>
          <p:cNvSpPr txBox="1"/>
          <p:nvPr/>
        </p:nvSpPr>
        <p:spPr>
          <a:xfrm>
            <a:off x="1674114" y="2577718"/>
            <a:ext cx="3679191" cy="27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AC Line Cord, 1.8M, grounded, three </a:t>
            </a:r>
            <a:r>
              <a:rPr spc="-4"/>
              <a:t>wire, </a:t>
            </a:r>
            <a:r>
              <a:t>NEMA 1-15P</a:t>
            </a:r>
            <a:r>
              <a:rPr spc="-85"/>
              <a:t> </a:t>
            </a:r>
            <a:r>
              <a:t>plug.  Associated </a:t>
            </a:r>
            <a:r>
              <a:rPr spc="-4"/>
              <a:t>Country:</a:t>
            </a:r>
            <a:r>
              <a:rPr spc="-45"/>
              <a:t> </a:t>
            </a:r>
            <a:r>
              <a:t>Japan</a:t>
            </a:r>
          </a:p>
        </p:txBody>
      </p:sp>
      <p:sp>
        <p:nvSpPr>
          <p:cNvPr id="340" name="object 17"/>
          <p:cNvSpPr txBox="1"/>
          <p:nvPr/>
        </p:nvSpPr>
        <p:spPr>
          <a:xfrm>
            <a:off x="440841" y="3087953"/>
            <a:ext cx="957581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4"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50-16000-219R</a:t>
            </a:r>
          </a:p>
        </p:txBody>
      </p:sp>
      <p:sp>
        <p:nvSpPr>
          <p:cNvPr id="341" name="object 18"/>
          <p:cNvSpPr txBox="1"/>
          <p:nvPr/>
        </p:nvSpPr>
        <p:spPr>
          <a:xfrm>
            <a:off x="1674114" y="3008376"/>
            <a:ext cx="4030980" cy="275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AC Line Cord, 1.8M, three </a:t>
            </a:r>
            <a:r>
              <a:rPr spc="-4"/>
              <a:t>wire, </a:t>
            </a:r>
            <a:r>
              <a:t>grounded BS1363 plug. Associated  Countries: Hong Kong, </a:t>
            </a:r>
            <a:r>
              <a:rPr spc="-4"/>
              <a:t>Iraq, </a:t>
            </a:r>
            <a:r>
              <a:t>Malaysia, Singapore, United</a:t>
            </a:r>
            <a:r>
              <a:rPr spc="-90"/>
              <a:t> </a:t>
            </a:r>
            <a:r>
              <a:t>Kingdom</a:t>
            </a:r>
          </a:p>
        </p:txBody>
      </p:sp>
      <p:sp>
        <p:nvSpPr>
          <p:cNvPr id="342" name="object 19"/>
          <p:cNvSpPr txBox="1"/>
          <p:nvPr/>
        </p:nvSpPr>
        <p:spPr>
          <a:xfrm>
            <a:off x="440841" y="3543935"/>
            <a:ext cx="957581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50-16000-220R</a:t>
            </a:r>
          </a:p>
        </p:txBody>
      </p:sp>
      <p:sp>
        <p:nvSpPr>
          <p:cNvPr id="343" name="object 20"/>
          <p:cNvSpPr txBox="1"/>
          <p:nvPr/>
        </p:nvSpPr>
        <p:spPr>
          <a:xfrm>
            <a:off x="1674114" y="3383356"/>
            <a:ext cx="4016376" cy="414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4" sz="1000">
                <a:latin typeface="Arial"/>
                <a:ea typeface="Arial"/>
                <a:cs typeface="Arial"/>
                <a:sym typeface="Arial"/>
              </a:defRPr>
            </a:pPr>
            <a:r>
              <a:t>AC </a:t>
            </a:r>
            <a:r>
              <a:rPr spc="0"/>
              <a:t>Line Cord, 1.8M, grounded, </a:t>
            </a:r>
            <a:r>
              <a:rPr spc="-4"/>
              <a:t>three </a:t>
            </a:r>
            <a:r>
              <a:rPr spc="0"/>
              <a:t>wire </a:t>
            </a:r>
            <a:r>
              <a:t>CEE </a:t>
            </a:r>
            <a:r>
              <a:rPr spc="0"/>
              <a:t>7/7plug.</a:t>
            </a:r>
            <a:r>
              <a:rPr spc="-110"/>
              <a:t> </a:t>
            </a:r>
            <a:r>
              <a:rPr spc="0"/>
              <a:t>Associated  Countries: Europe, Abu Dhabi, Bolivia, Dubai, </a:t>
            </a:r>
            <a:r>
              <a:rPr spc="-4"/>
              <a:t>Egypt, Iran, </a:t>
            </a:r>
            <a:r>
              <a:rPr spc="0"/>
              <a:t>Korea,  Russia,</a:t>
            </a:r>
            <a:r>
              <a:rPr spc="-30"/>
              <a:t> </a:t>
            </a:r>
            <a:r>
              <a:rPr spc="0"/>
              <a:t>Vietnam</a:t>
            </a:r>
          </a:p>
        </p:txBody>
      </p:sp>
      <p:sp>
        <p:nvSpPr>
          <p:cNvPr id="344" name="object 21"/>
          <p:cNvSpPr txBox="1"/>
          <p:nvPr/>
        </p:nvSpPr>
        <p:spPr>
          <a:xfrm>
            <a:off x="440841" y="3999356"/>
            <a:ext cx="957581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50-16000-256R</a:t>
            </a:r>
          </a:p>
        </p:txBody>
      </p:sp>
      <p:sp>
        <p:nvSpPr>
          <p:cNvPr id="345" name="object 22"/>
          <p:cNvSpPr txBox="1"/>
          <p:nvPr/>
        </p:nvSpPr>
        <p:spPr>
          <a:xfrm>
            <a:off x="1674114" y="3919093"/>
            <a:ext cx="4050030" cy="275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AC Line Cord, 1.8M, grounded, three </a:t>
            </a:r>
            <a:r>
              <a:rPr spc="-4"/>
              <a:t>wire, </a:t>
            </a:r>
            <a:r>
              <a:t>CEE7/7 plug.</a:t>
            </a:r>
            <a:r>
              <a:rPr spc="-85"/>
              <a:t> </a:t>
            </a:r>
            <a:r>
              <a:t>Associated  </a:t>
            </a:r>
            <a:r>
              <a:rPr spc="-4"/>
              <a:t>Country:</a:t>
            </a:r>
            <a:r>
              <a:rPr spc="-15"/>
              <a:t> </a:t>
            </a:r>
            <a:r>
              <a:t>Korea</a:t>
            </a:r>
          </a:p>
        </p:txBody>
      </p:sp>
      <p:sp>
        <p:nvSpPr>
          <p:cNvPr id="346" name="object 23"/>
          <p:cNvSpPr txBox="1"/>
          <p:nvPr/>
        </p:nvSpPr>
        <p:spPr>
          <a:xfrm>
            <a:off x="440841" y="4430013"/>
            <a:ext cx="957581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50-16000-257R</a:t>
            </a:r>
          </a:p>
        </p:txBody>
      </p:sp>
      <p:sp>
        <p:nvSpPr>
          <p:cNvPr id="347" name="object 24"/>
          <p:cNvSpPr txBox="1"/>
          <p:nvPr/>
        </p:nvSpPr>
        <p:spPr>
          <a:xfrm>
            <a:off x="1674114" y="4349876"/>
            <a:ext cx="3813176" cy="275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AC Line Cord, 1.8M, grounded, three </a:t>
            </a:r>
            <a:r>
              <a:rPr spc="-4"/>
              <a:t>wire, </a:t>
            </a:r>
            <a:r>
              <a:t>IEC 60320 C13</a:t>
            </a:r>
            <a:r>
              <a:rPr spc="-85"/>
              <a:t> </a:t>
            </a:r>
            <a:r>
              <a:t>plug.  Associated </a:t>
            </a:r>
            <a:r>
              <a:rPr spc="-4"/>
              <a:t>Country:</a:t>
            </a:r>
            <a:r>
              <a:rPr spc="-45"/>
              <a:t> </a:t>
            </a:r>
            <a:r>
              <a:t>China</a:t>
            </a:r>
          </a:p>
        </p:txBody>
      </p:sp>
      <p:sp>
        <p:nvSpPr>
          <p:cNvPr id="348" name="object 25"/>
          <p:cNvSpPr txBox="1"/>
          <p:nvPr/>
        </p:nvSpPr>
        <p:spPr>
          <a:xfrm>
            <a:off x="440841" y="4860670"/>
            <a:ext cx="957581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50-16000-669R</a:t>
            </a:r>
          </a:p>
        </p:txBody>
      </p:sp>
      <p:sp>
        <p:nvSpPr>
          <p:cNvPr id="349" name="object 26"/>
          <p:cNvSpPr txBox="1"/>
          <p:nvPr/>
        </p:nvSpPr>
        <p:spPr>
          <a:xfrm>
            <a:off x="1674114" y="4780533"/>
            <a:ext cx="4043046" cy="275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AC Lind Cord, 1.9 </a:t>
            </a:r>
            <a:r>
              <a:rPr spc="4"/>
              <a:t>M </a:t>
            </a:r>
            <a:r>
              <a:t>grounded, three </a:t>
            </a:r>
            <a:r>
              <a:rPr spc="-4"/>
              <a:t>wire, </a:t>
            </a:r>
            <a:r>
              <a:t>BS 546 Plug.</a:t>
            </a:r>
            <a:r>
              <a:rPr spc="-90"/>
              <a:t> </a:t>
            </a:r>
            <a:r>
              <a:t>Associated  </a:t>
            </a:r>
            <a:r>
              <a:rPr spc="-4"/>
              <a:t>Country:</a:t>
            </a:r>
            <a:r>
              <a:rPr spc="-15"/>
              <a:t> </a:t>
            </a:r>
            <a:r>
              <a:t>India</a:t>
            </a:r>
          </a:p>
        </p:txBody>
      </p:sp>
      <p:sp>
        <p:nvSpPr>
          <p:cNvPr id="350" name="object 27"/>
          <p:cNvSpPr txBox="1"/>
          <p:nvPr/>
        </p:nvSpPr>
        <p:spPr>
          <a:xfrm>
            <a:off x="440841" y="5291327"/>
            <a:ext cx="957581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50-16000-671R</a:t>
            </a:r>
          </a:p>
        </p:txBody>
      </p:sp>
      <p:sp>
        <p:nvSpPr>
          <p:cNvPr id="351" name="object 28"/>
          <p:cNvSpPr txBox="1"/>
          <p:nvPr/>
        </p:nvSpPr>
        <p:spPr>
          <a:xfrm>
            <a:off x="1674114" y="5211189"/>
            <a:ext cx="4036060" cy="27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AC Line Cord, 1.8M grounded, CIE 23-16 plug. Associated </a:t>
            </a:r>
            <a:r>
              <a:rPr spc="-4"/>
              <a:t>Country:  Italy</a:t>
            </a:r>
          </a:p>
        </p:txBody>
      </p:sp>
      <p:sp>
        <p:nvSpPr>
          <p:cNvPr id="352" name="object 29"/>
          <p:cNvSpPr txBox="1"/>
          <p:nvPr/>
        </p:nvSpPr>
        <p:spPr>
          <a:xfrm>
            <a:off x="440841" y="5722034"/>
            <a:ext cx="957581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50-16000-672R</a:t>
            </a:r>
          </a:p>
        </p:txBody>
      </p:sp>
      <p:sp>
        <p:nvSpPr>
          <p:cNvPr id="353" name="object 30"/>
          <p:cNvSpPr txBox="1"/>
          <p:nvPr/>
        </p:nvSpPr>
        <p:spPr>
          <a:xfrm>
            <a:off x="1674114" y="5641872"/>
            <a:ext cx="3881121" cy="27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AC Line Cord, 1.9M grounded, three </a:t>
            </a:r>
            <a:r>
              <a:rPr spc="-4"/>
              <a:t>wire, </a:t>
            </a:r>
            <a:r>
              <a:t>S132 Plug.</a:t>
            </a:r>
            <a:r>
              <a:rPr spc="-65"/>
              <a:t> </a:t>
            </a:r>
            <a:r>
              <a:t>Associated  </a:t>
            </a:r>
            <a:r>
              <a:rPr spc="-4"/>
              <a:t>Country:</a:t>
            </a:r>
            <a:r>
              <a:rPr spc="-15"/>
              <a:t> </a:t>
            </a:r>
            <a:r>
              <a:rPr spc="-4"/>
              <a:t>Israel</a:t>
            </a:r>
          </a:p>
        </p:txBody>
      </p:sp>
      <p:sp>
        <p:nvSpPr>
          <p:cNvPr id="354" name="object 31"/>
          <p:cNvSpPr txBox="1"/>
          <p:nvPr/>
        </p:nvSpPr>
        <p:spPr>
          <a:xfrm>
            <a:off x="440841" y="6152718"/>
            <a:ext cx="957581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50-16000-727R</a:t>
            </a:r>
          </a:p>
        </p:txBody>
      </p:sp>
      <p:sp>
        <p:nvSpPr>
          <p:cNvPr id="355" name="object 32"/>
          <p:cNvSpPr txBox="1"/>
          <p:nvPr/>
        </p:nvSpPr>
        <p:spPr>
          <a:xfrm>
            <a:off x="1674114" y="6072555"/>
            <a:ext cx="3730626" cy="275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AC Line Cord, 1.9M grounded, three </a:t>
            </a:r>
            <a:r>
              <a:rPr spc="-4"/>
              <a:t>wire. </a:t>
            </a:r>
            <a:r>
              <a:t>Associated </a:t>
            </a:r>
            <a:r>
              <a:rPr spc="-4"/>
              <a:t>Country:  Brazil</a:t>
            </a:r>
          </a:p>
        </p:txBody>
      </p:sp>
      <p:sp>
        <p:nvSpPr>
          <p:cNvPr id="356" name="object 33"/>
          <p:cNvSpPr/>
          <p:nvPr/>
        </p:nvSpPr>
        <p:spPr>
          <a:xfrm>
            <a:off x="6359016" y="1448052"/>
            <a:ext cx="4805935" cy="1"/>
          </a:xfrm>
          <a:prstGeom prst="line">
            <a:avLst/>
          </a:prstGeom>
          <a:ln w="12700">
            <a:solidFill>
              <a:srgbClr val="00A7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57" name="object 34"/>
          <p:cNvSpPr/>
          <p:nvPr/>
        </p:nvSpPr>
        <p:spPr>
          <a:xfrm>
            <a:off x="6359016" y="6473773"/>
            <a:ext cx="4805935" cy="1"/>
          </a:xfrm>
          <a:prstGeom prst="line">
            <a:avLst/>
          </a:prstGeom>
          <a:ln w="12700">
            <a:solidFill>
              <a:srgbClr val="00A7FF"/>
            </a:solidFill>
          </a:ln>
        </p:spPr>
        <p:txBody>
          <a:bodyPr lIns="45719" rIns="45719"/>
          <a:lstStyle/>
          <a:p>
            <a:pPr/>
          </a:p>
        </p:txBody>
      </p:sp>
      <p:graphicFrame>
        <p:nvGraphicFramePr>
          <p:cNvPr id="358" name="object 35"/>
          <p:cNvGraphicFramePr/>
          <p:nvPr/>
        </p:nvGraphicFramePr>
        <p:xfrm>
          <a:off x="6207252" y="962025"/>
          <a:ext cx="5059044" cy="55149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1765"/>
                <a:gridCol w="1517649"/>
                <a:gridCol w="3288029"/>
                <a:gridCol w="101600"/>
              </a:tblGrid>
              <a:tr h="374142">
                <a:tc gridSpan="4">
                  <a:txBody>
                    <a:bodyPr/>
                    <a:lstStyle/>
                    <a:p>
                      <a:pPr indent="91439" algn="l">
                        <a:spcBef>
                          <a:spcPts val="400"/>
                        </a:spcBef>
                        <a:defRPr spc="10" sz="1400">
                          <a:solidFill>
                            <a:srgbClr val="FFFFFF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  <a:r>
                        <a:t>Country </a:t>
                      </a:r>
                      <a:r>
                        <a:rPr spc="0"/>
                        <a:t>specific </a:t>
                      </a:r>
                      <a:r>
                        <a:rPr spc="-5"/>
                        <a:t>wall</a:t>
                      </a:r>
                      <a:r>
                        <a:rPr spc="-65"/>
                        <a:t> </a:t>
                      </a:r>
                      <a:r>
                        <a:rPr spc="5"/>
                        <a:t>adapters</a:t>
                      </a:r>
                    </a:p>
                  </a:txBody>
                  <a:tcPr marL="0" marR="0" marT="0" marB="0" anchor="t" anchorCtr="0" horzOverflow="overflow">
                    <a:solidFill>
                      <a:srgbClr val="00AFE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78586">
                <a:tc>
                  <a:txBody>
                    <a:bodyPr/>
                    <a:lstStyle/>
                    <a:p>
                      <a:pPr algn="l">
                        <a:defRPr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indent="46990" algn="l">
                        <a:defRPr b="1"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Part</a:t>
                      </a:r>
                      <a:r>
                        <a:rPr spc="-15"/>
                        <a:t> </a:t>
                      </a:r>
                      <a:r>
                        <a:t>Number</a:t>
                      </a:r>
                    </a:p>
                  </a:txBody>
                  <a:tcPr marL="0" marR="0" marT="0" marB="0" anchor="t" anchorCtr="0" horzOverflow="overflow">
                    <a:lnB w="12700">
                      <a:solidFill>
                        <a:srgbClr val="00A7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indent="71755" algn="l">
                        <a:defRPr b="1"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Description</a:t>
                      </a:r>
                    </a:p>
                  </a:txBody>
                  <a:tcPr marL="0" marR="0" marT="0" marB="0" anchor="t" anchorCtr="0" horzOverflow="overflow">
                    <a:lnB w="12700">
                      <a:solidFill>
                        <a:srgbClr val="00A7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/>
                </a:tc>
              </a:tr>
              <a:tr h="528827">
                <a:tc>
                  <a:txBody>
                    <a:bodyPr/>
                    <a:lstStyle/>
                    <a:p>
                      <a:pPr algn="l">
                        <a:defRPr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indent="10160" algn="l">
                        <a:defRPr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PWR-WUA5V12W0WW</a:t>
                      </a:r>
                    </a:p>
                  </a:txBody>
                  <a:tcPr marL="0" marR="0" marT="0" marB="0" anchor="t" anchorCtr="0" horzOverflow="overflow">
                    <a:lnT w="12700">
                      <a:solidFill>
                        <a:srgbClr val="00A7FF"/>
                      </a:solidFill>
                    </a:lnT>
                    <a:solidFill>
                      <a:srgbClr val="CCEDFE"/>
                    </a:solidFill>
                  </a:tcPr>
                </a:tc>
                <a:tc>
                  <a:txBody>
                    <a:bodyPr/>
                    <a:lstStyle/>
                    <a:p>
                      <a:pPr marR="180975" indent="147954" algn="l">
                        <a:spcBef>
                          <a:spcPts val="800"/>
                        </a:spcBef>
                        <a:defRPr spc="-4"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Level </a:t>
                      </a:r>
                      <a:r>
                        <a:rPr spc="0"/>
                        <a:t>VI power supply (wall adapter) 100-240  VAC, 5V, 2.5A </a:t>
                      </a:r>
                      <a:r>
                        <a:t>with </a:t>
                      </a:r>
                      <a:r>
                        <a:rPr spc="0"/>
                        <a:t>adapter plugs for world-wide  use</a:t>
                      </a:r>
                    </a:p>
                  </a:txBody>
                  <a:tcPr marL="0" marR="0" marT="0" marB="0" anchor="t" anchorCtr="0" horzOverflow="overflow">
                    <a:lnT w="12700">
                      <a:solidFill>
                        <a:srgbClr val="00A7FF"/>
                      </a:solidFill>
                    </a:lnT>
                    <a:solidFill>
                      <a:srgbClr val="CCED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/>
                </a:tc>
              </a:tr>
              <a:tr h="528751">
                <a:tc>
                  <a:txBody>
                    <a:bodyPr/>
                    <a:lstStyle/>
                    <a:p>
                      <a:pPr algn="l">
                        <a:defRPr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indent="10160" algn="l">
                        <a:defRPr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PWR-WUA5V12W0AU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marR="180975" indent="147954" algn="l">
                        <a:spcBef>
                          <a:spcPts val="800"/>
                        </a:spcBef>
                        <a:defRPr spc="-4"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Level </a:t>
                      </a:r>
                      <a:r>
                        <a:rPr spc="0"/>
                        <a:t>VI power supply (wall adapter) 100-240  VAC, 5V, 2.5A </a:t>
                      </a:r>
                      <a:r>
                        <a:t>with </a:t>
                      </a:r>
                      <a:r>
                        <a:rPr spc="0"/>
                        <a:t>Australia</a:t>
                      </a:r>
                      <a:r>
                        <a:rPr spc="-55"/>
                        <a:t> </a:t>
                      </a:r>
                      <a:r>
                        <a:rPr spc="0"/>
                        <a:t>plug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/>
                </a:tc>
              </a:tr>
              <a:tr h="528777">
                <a:tc>
                  <a:txBody>
                    <a:bodyPr/>
                    <a:lstStyle/>
                    <a:p>
                      <a:pPr algn="l">
                        <a:defRPr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indent="10160" algn="l">
                        <a:defRPr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PWR-WUA5V12W0BR</a:t>
                      </a:r>
                    </a:p>
                  </a:txBody>
                  <a:tcPr marL="0" marR="0" marT="0" marB="0" anchor="t" anchorCtr="0" horzOverflow="overflow">
                    <a:solidFill>
                      <a:srgbClr val="CCEDFE"/>
                    </a:solidFill>
                  </a:tcPr>
                </a:tc>
                <a:tc>
                  <a:txBody>
                    <a:bodyPr/>
                    <a:lstStyle/>
                    <a:p>
                      <a:pPr marR="180975" indent="147954" algn="l">
                        <a:spcBef>
                          <a:spcPts val="800"/>
                        </a:spcBef>
                        <a:defRPr spc="-4"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Level </a:t>
                      </a:r>
                      <a:r>
                        <a:rPr spc="0"/>
                        <a:t>VI power supply (wall adapter) 100-240  VAC, 5V, 2.5 A </a:t>
                      </a:r>
                      <a:r>
                        <a:t>with Brazil</a:t>
                      </a:r>
                      <a:r>
                        <a:rPr spc="-45"/>
                        <a:t> </a:t>
                      </a:r>
                      <a:r>
                        <a:rPr spc="0"/>
                        <a:t>plug</a:t>
                      </a:r>
                    </a:p>
                  </a:txBody>
                  <a:tcPr marL="0" marR="0" marT="0" marB="0" anchor="t" anchorCtr="0" horzOverflow="overflow">
                    <a:solidFill>
                      <a:srgbClr val="CCED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/>
                </a:tc>
              </a:tr>
              <a:tr h="528751">
                <a:tc>
                  <a:txBody>
                    <a:bodyPr/>
                    <a:lstStyle/>
                    <a:p>
                      <a:pPr algn="l">
                        <a:defRPr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indent="10160" algn="l">
                        <a:defRPr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PWR-WUA5V12W0CN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indent="147954" algn="l">
                        <a:spcBef>
                          <a:spcPts val="800"/>
                        </a:spcBef>
                        <a:defRPr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Level VI power supply (wall adapter) 100-240</a:t>
                      </a:r>
                      <a:r>
                        <a:rPr spc="-60"/>
                        <a:t> </a:t>
                      </a:r>
                      <a:r>
                        <a:t>VAC,</a:t>
                      </a:r>
                    </a:p>
                    <a:p>
                      <a:pPr indent="147954" algn="l">
                        <a:defRPr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5V, 2.5A </a:t>
                      </a:r>
                      <a:r>
                        <a:rPr spc="-4"/>
                        <a:t>with </a:t>
                      </a:r>
                      <a:r>
                        <a:t>China</a:t>
                      </a:r>
                      <a:r>
                        <a:rPr spc="-45"/>
                        <a:t> </a:t>
                      </a:r>
                      <a:r>
                        <a:t>plug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/>
                </a:tc>
              </a:tr>
              <a:tr h="528777">
                <a:tc>
                  <a:txBody>
                    <a:bodyPr/>
                    <a:lstStyle/>
                    <a:p>
                      <a:pPr algn="l">
                        <a:defRPr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indent="10160" algn="l">
                        <a:defRPr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PWR-WUA5V12W0EU</a:t>
                      </a:r>
                    </a:p>
                  </a:txBody>
                  <a:tcPr marL="0" marR="0" marT="0" marB="0" anchor="t" anchorCtr="0" horzOverflow="overflow">
                    <a:solidFill>
                      <a:srgbClr val="CCEDFE"/>
                    </a:solidFill>
                  </a:tcPr>
                </a:tc>
                <a:tc>
                  <a:txBody>
                    <a:bodyPr/>
                    <a:lstStyle/>
                    <a:p>
                      <a:pPr marR="180975" indent="147954" algn="l">
                        <a:spcBef>
                          <a:spcPts val="800"/>
                        </a:spcBef>
                        <a:defRPr spc="-4"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Level </a:t>
                      </a:r>
                      <a:r>
                        <a:rPr spc="0"/>
                        <a:t>VI power supply (wall adapter) 100-240  VAC, 5V, 2.5A </a:t>
                      </a:r>
                      <a:r>
                        <a:t>with </a:t>
                      </a:r>
                      <a:r>
                        <a:rPr spc="0"/>
                        <a:t>Europe</a:t>
                      </a:r>
                      <a:r>
                        <a:rPr spc="-45"/>
                        <a:t> </a:t>
                      </a:r>
                      <a:r>
                        <a:rPr spc="0"/>
                        <a:t>plug</a:t>
                      </a:r>
                    </a:p>
                  </a:txBody>
                  <a:tcPr marL="0" marR="0" marT="0" marB="0" anchor="t" anchorCtr="0" horzOverflow="overflow">
                    <a:solidFill>
                      <a:srgbClr val="CCED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/>
                </a:tc>
              </a:tr>
              <a:tr h="528751">
                <a:tc>
                  <a:txBody>
                    <a:bodyPr/>
                    <a:lstStyle/>
                    <a:p>
                      <a:pPr algn="l">
                        <a:defRPr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indent="10160" algn="l">
                        <a:defRPr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PWR-WUA5V12W0GB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marR="180975" indent="147954" algn="l">
                        <a:spcBef>
                          <a:spcPts val="800"/>
                        </a:spcBef>
                        <a:defRPr spc="-4"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Level </a:t>
                      </a:r>
                      <a:r>
                        <a:rPr spc="0"/>
                        <a:t>VI power supply (wall adapter) 100-240  VAC, 5V, 2.5A </a:t>
                      </a:r>
                      <a:r>
                        <a:t>with </a:t>
                      </a:r>
                      <a:r>
                        <a:rPr spc="0"/>
                        <a:t>UK</a:t>
                      </a:r>
                      <a:r>
                        <a:rPr spc="-55"/>
                        <a:t> </a:t>
                      </a:r>
                      <a:r>
                        <a:rPr spc="0"/>
                        <a:t>plug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/>
                </a:tc>
              </a:tr>
              <a:tr h="528777">
                <a:tc>
                  <a:txBody>
                    <a:bodyPr/>
                    <a:lstStyle/>
                    <a:p>
                      <a:pPr algn="l">
                        <a:defRPr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indent="10160" algn="l">
                        <a:defRPr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PWR-WUA5V12W0IN</a:t>
                      </a:r>
                    </a:p>
                  </a:txBody>
                  <a:tcPr marL="0" marR="0" marT="0" marB="0" anchor="t" anchorCtr="0" horzOverflow="overflow">
                    <a:solidFill>
                      <a:srgbClr val="CCEDFE"/>
                    </a:solidFill>
                  </a:tcPr>
                </a:tc>
                <a:tc>
                  <a:txBody>
                    <a:bodyPr/>
                    <a:lstStyle/>
                    <a:p>
                      <a:pPr marR="180975" indent="147954" algn="l">
                        <a:spcBef>
                          <a:spcPts val="800"/>
                        </a:spcBef>
                        <a:defRPr spc="-4"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Level </a:t>
                      </a:r>
                      <a:r>
                        <a:rPr spc="0"/>
                        <a:t>VI power supply (wall adapter) 100-240  VAC, 5V, 2.5A </a:t>
                      </a:r>
                      <a:r>
                        <a:t>with </a:t>
                      </a:r>
                      <a:r>
                        <a:rPr spc="0"/>
                        <a:t>India</a:t>
                      </a:r>
                      <a:r>
                        <a:rPr spc="-45"/>
                        <a:t> </a:t>
                      </a:r>
                      <a:r>
                        <a:rPr spc="0"/>
                        <a:t>plug</a:t>
                      </a:r>
                    </a:p>
                  </a:txBody>
                  <a:tcPr marL="0" marR="0" marT="0" marB="0" anchor="t" anchorCtr="0" horzOverflow="overflow">
                    <a:solidFill>
                      <a:srgbClr val="CCED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/>
                </a:tc>
              </a:tr>
              <a:tr h="528828">
                <a:tc>
                  <a:txBody>
                    <a:bodyPr/>
                    <a:lstStyle/>
                    <a:p>
                      <a:pPr algn="l">
                        <a:defRPr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indent="10160" algn="l">
                        <a:defRPr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PWR-WUA5V12W0KR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indent="147954" algn="l">
                        <a:spcBef>
                          <a:spcPts val="800"/>
                        </a:spcBef>
                        <a:defRPr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Level VI power supply (wall adapter) 100-240</a:t>
                      </a:r>
                      <a:r>
                        <a:rPr spc="-60"/>
                        <a:t> </a:t>
                      </a:r>
                      <a:r>
                        <a:t>VAC,</a:t>
                      </a:r>
                    </a:p>
                    <a:p>
                      <a:pPr indent="147954" algn="l">
                        <a:defRPr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5V, 2.5A </a:t>
                      </a:r>
                      <a:r>
                        <a:rPr spc="-4"/>
                        <a:t>with </a:t>
                      </a:r>
                      <a:r>
                        <a:t>Korea</a:t>
                      </a:r>
                      <a:r>
                        <a:rPr spc="-50"/>
                        <a:t> </a:t>
                      </a:r>
                      <a:r>
                        <a:t>plug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/>
                </a:tc>
              </a:tr>
              <a:tr h="532002">
                <a:tc>
                  <a:txBody>
                    <a:bodyPr/>
                    <a:lstStyle/>
                    <a:p>
                      <a:pPr algn="l">
                        <a:defRPr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indent="10160" algn="l">
                        <a:defRPr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PWR-WUA5V12W0US</a:t>
                      </a:r>
                    </a:p>
                  </a:txBody>
                  <a:tcPr marL="0" marR="0" marT="0" marB="0" anchor="t" anchorCtr="0" horzOverflow="overflow">
                    <a:solidFill>
                      <a:srgbClr val="CCEDFE"/>
                    </a:solidFill>
                  </a:tcPr>
                </a:tc>
                <a:tc>
                  <a:txBody>
                    <a:bodyPr/>
                    <a:lstStyle/>
                    <a:p>
                      <a:pPr marR="180975" indent="147954" algn="l">
                        <a:spcBef>
                          <a:spcPts val="800"/>
                        </a:spcBef>
                        <a:defRPr spc="-4"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Level </a:t>
                      </a:r>
                      <a:r>
                        <a:rPr spc="0"/>
                        <a:t>VI power supply (wall adapter) 100-240  VAC, 5V, 2.5A </a:t>
                      </a:r>
                      <a:r>
                        <a:t>with </a:t>
                      </a:r>
                      <a:r>
                        <a:rPr spc="0"/>
                        <a:t>US</a:t>
                      </a:r>
                      <a:r>
                        <a:rPr spc="-55"/>
                        <a:t> </a:t>
                      </a:r>
                      <a:r>
                        <a:rPr spc="0"/>
                        <a:t>plug</a:t>
                      </a:r>
                    </a:p>
                  </a:txBody>
                  <a:tcPr marL="0" marR="0" marT="0" marB="0" anchor="t" anchorCtr="0" horzOverflow="overflow">
                    <a:solidFill>
                      <a:srgbClr val="CCED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/>
                </a:tc>
              </a:tr>
            </a:tbl>
          </a:graphicData>
        </a:graphic>
      </p:graphicFrame>
      <p:sp>
        <p:nvSpPr>
          <p:cNvPr id="359" name="object 36"/>
          <p:cNvSpPr txBox="1"/>
          <p:nvPr>
            <p:ph type="title"/>
          </p:nvPr>
        </p:nvSpPr>
        <p:spPr>
          <a:xfrm>
            <a:off x="444500" y="405128"/>
            <a:ext cx="3155315" cy="452121"/>
          </a:xfrm>
          <a:prstGeom prst="rect">
            <a:avLst/>
          </a:prstGeom>
        </p:spPr>
        <p:txBody>
          <a:bodyPr/>
          <a:lstStyle/>
          <a:p>
            <a:pPr indent="12700">
              <a:defRPr spc="-100" sz="2800">
                <a:solidFill>
                  <a:srgbClr val="000000"/>
                </a:solidFill>
              </a:defRPr>
            </a:pPr>
            <a:r>
              <a:t>Other</a:t>
            </a:r>
            <a:r>
              <a:rPr spc="-200"/>
              <a:t> </a:t>
            </a:r>
            <a:r>
              <a:t>Accessories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object 2"/>
          <p:cNvSpPr txBox="1"/>
          <p:nvPr/>
        </p:nvSpPr>
        <p:spPr>
          <a:xfrm>
            <a:off x="590803" y="6297776"/>
            <a:ext cx="4166872" cy="339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ZEBRA </a:t>
            </a:r>
            <a:r>
              <a:rPr spc="-5"/>
              <a:t>and </a:t>
            </a:r>
            <a:r>
              <a:t>the </a:t>
            </a:r>
            <a:r>
              <a:rPr spc="-5"/>
              <a:t>stylized Zebra head are </a:t>
            </a:r>
            <a:r>
              <a:t>trademarks </a:t>
            </a:r>
            <a:r>
              <a:rPr spc="-5"/>
              <a:t>of Zebra </a:t>
            </a:r>
            <a:r>
              <a:t>Technologies </a:t>
            </a:r>
            <a:r>
              <a:rPr spc="-5"/>
              <a:t>Corp.,  registered </a:t>
            </a:r>
            <a:r>
              <a:t>in many jurisdictions </a:t>
            </a:r>
            <a:r>
              <a:rPr spc="-5"/>
              <a:t>worldwide. </a:t>
            </a:r>
            <a:r>
              <a:t>All </a:t>
            </a:r>
            <a:r>
              <a:rPr spc="-5"/>
              <a:t>other </a:t>
            </a:r>
            <a:r>
              <a:t>trademarks </a:t>
            </a:r>
            <a:r>
              <a:rPr spc="-5"/>
              <a:t>are </a:t>
            </a:r>
            <a:r>
              <a:t>the </a:t>
            </a:r>
            <a:r>
              <a:rPr spc="-5"/>
              <a:t>property of their  respective owners. ©2020 Zebra </a:t>
            </a:r>
            <a:r>
              <a:t>Technologies </a:t>
            </a:r>
            <a:r>
              <a:rPr spc="-5"/>
              <a:t>Corp. and/or </a:t>
            </a:r>
            <a:r>
              <a:t>its affiliates. All </a:t>
            </a:r>
            <a:r>
              <a:rPr spc="-5"/>
              <a:t>rights</a:t>
            </a:r>
            <a:r>
              <a:rPr spc="175"/>
              <a:t> </a:t>
            </a:r>
            <a:r>
              <a:rPr spc="-5"/>
              <a:t>reserved.</a:t>
            </a:r>
          </a:p>
        </p:txBody>
      </p:sp>
      <p:pic>
        <p:nvPicPr>
          <p:cNvPr id="362" name="logo-vit-6-3.png" descr="logo-vit-6-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1861" y="1685948"/>
            <a:ext cx="8472733" cy="16999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2"/>
          <p:cNvSpPr/>
          <p:nvPr/>
        </p:nvSpPr>
        <p:spPr>
          <a:xfrm>
            <a:off x="0" y="0"/>
            <a:ext cx="5422392" cy="6858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105" name="object 3"/>
          <p:cNvGrpSpPr/>
          <p:nvPr/>
        </p:nvGrpSpPr>
        <p:grpSpPr>
          <a:xfrm>
            <a:off x="3060191" y="0"/>
            <a:ext cx="9128761" cy="6858000"/>
            <a:chOff x="0" y="0"/>
            <a:chExt cx="9128759" cy="6858000"/>
          </a:xfrm>
        </p:grpSpPr>
        <p:sp>
          <p:nvSpPr>
            <p:cNvPr id="98" name="object 4"/>
            <p:cNvSpPr/>
            <p:nvPr/>
          </p:nvSpPr>
          <p:spPr>
            <a:xfrm>
              <a:off x="2362199" y="0"/>
              <a:ext cx="6766560" cy="6858000"/>
            </a:xfrm>
            <a:prstGeom prst="rect">
              <a:avLst/>
            </a:pr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9" name="object 5"/>
            <p:cNvSpPr/>
            <p:nvPr/>
          </p:nvSpPr>
          <p:spPr>
            <a:xfrm>
              <a:off x="-1" y="5486400"/>
              <a:ext cx="2366773" cy="13716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0" name="object 6"/>
            <p:cNvSpPr/>
            <p:nvPr/>
          </p:nvSpPr>
          <p:spPr>
            <a:xfrm>
              <a:off x="6339839" y="4751832"/>
              <a:ext cx="2602993" cy="1732789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1" name="object 7"/>
            <p:cNvSpPr/>
            <p:nvPr/>
          </p:nvSpPr>
          <p:spPr>
            <a:xfrm>
              <a:off x="3541775" y="4757927"/>
              <a:ext cx="2602993" cy="1735838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2" name="object 8"/>
            <p:cNvSpPr/>
            <p:nvPr/>
          </p:nvSpPr>
          <p:spPr>
            <a:xfrm>
              <a:off x="2915411" y="2432303"/>
              <a:ext cx="6035041" cy="2132078"/>
            </a:xfrm>
            <a:prstGeom prst="rect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3" name="object 9"/>
            <p:cNvSpPr/>
            <p:nvPr/>
          </p:nvSpPr>
          <p:spPr>
            <a:xfrm>
              <a:off x="5719570" y="518158"/>
              <a:ext cx="3223261" cy="1732789"/>
            </a:xfrm>
            <a:prstGeom prst="rect">
              <a:avLst/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4" name="object 10"/>
            <p:cNvSpPr/>
            <p:nvPr/>
          </p:nvSpPr>
          <p:spPr>
            <a:xfrm>
              <a:off x="2901695" y="512062"/>
              <a:ext cx="2602992" cy="1732789"/>
            </a:xfrm>
            <a:prstGeom prst="rect">
              <a:avLst/>
            </a:prstGeom>
            <a:blipFill rotWithShape="1">
              <a:blip r:embed="rId7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06" name="object 11"/>
          <p:cNvSpPr txBox="1"/>
          <p:nvPr/>
        </p:nvSpPr>
        <p:spPr>
          <a:xfrm>
            <a:off x="170178" y="6552895"/>
            <a:ext cx="1203962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ZEBRA</a:t>
            </a:r>
            <a:r>
              <a:rPr spc="-60"/>
              <a:t> </a:t>
            </a:r>
            <a:r>
              <a:t>TECHNOLOGIES</a:t>
            </a:r>
          </a:p>
        </p:txBody>
      </p:sp>
      <p:sp>
        <p:nvSpPr>
          <p:cNvPr id="107" name="object 12"/>
          <p:cNvSpPr txBox="1"/>
          <p:nvPr>
            <p:ph type="title"/>
          </p:nvPr>
        </p:nvSpPr>
        <p:spPr>
          <a:xfrm>
            <a:off x="207059" y="702309"/>
            <a:ext cx="1788797" cy="513716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Contents</a:t>
            </a:r>
          </a:p>
        </p:txBody>
      </p:sp>
      <p:sp>
        <p:nvSpPr>
          <p:cNvPr id="108" name="object 13"/>
          <p:cNvSpPr txBox="1"/>
          <p:nvPr/>
        </p:nvSpPr>
        <p:spPr>
          <a:xfrm>
            <a:off x="164997" y="2144902"/>
            <a:ext cx="3729992" cy="171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78459" marR="5080" indent="-365759">
              <a:spcBef>
                <a:spcPts val="100"/>
              </a:spcBef>
              <a:buClr>
                <a:srgbClr val="00A7FF"/>
              </a:buClr>
              <a:buSzPct val="100000"/>
              <a:buAutoNum type="romanUcPeriod" startAt="1"/>
              <a:tabLst>
                <a:tab pos="368300" algn="l"/>
                <a:tab pos="368300" algn="l"/>
              </a:tabLst>
              <a:defRPr spc="-5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MC2200/MC2700 Series  Configuration</a:t>
            </a:r>
            <a:r>
              <a:rPr spc="20"/>
              <a:t> </a:t>
            </a:r>
            <a:r>
              <a:t>Guide</a:t>
            </a:r>
          </a:p>
          <a:p>
            <a:pPr marL="378459" marR="5080" indent="-365759">
              <a:spcBef>
                <a:spcPts val="2400"/>
              </a:spcBef>
              <a:buClr>
                <a:srgbClr val="00A7FF"/>
              </a:buClr>
              <a:buSzPct val="100000"/>
              <a:buAutoNum type="romanUcPeriod" startAt="1"/>
              <a:tabLst>
                <a:tab pos="368300" algn="l"/>
              </a:tabLst>
              <a:defRPr spc="-5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MC2200/MC2700 Series  Accessories</a:t>
            </a:r>
            <a:r>
              <a:rPr spc="5"/>
              <a:t> </a:t>
            </a:r>
            <a:r>
              <a:t>Guide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object 2"/>
          <p:cNvGrpSpPr/>
          <p:nvPr/>
        </p:nvGrpSpPr>
        <p:grpSpPr>
          <a:xfrm>
            <a:off x="5361713" y="867384"/>
            <a:ext cx="4042890" cy="5874789"/>
            <a:chOff x="0" y="0"/>
            <a:chExt cx="4042889" cy="5874787"/>
          </a:xfrm>
        </p:grpSpPr>
        <p:sp>
          <p:nvSpPr>
            <p:cNvPr id="110" name="object 3"/>
            <p:cNvSpPr/>
            <p:nvPr/>
          </p:nvSpPr>
          <p:spPr>
            <a:xfrm>
              <a:off x="999462" y="2912133"/>
              <a:ext cx="1335025" cy="2962655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1" name="object 4"/>
            <p:cNvSpPr/>
            <p:nvPr/>
          </p:nvSpPr>
          <p:spPr>
            <a:xfrm>
              <a:off x="2186658" y="604797"/>
              <a:ext cx="1856232" cy="2798066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2" name="object 5"/>
            <p:cNvSpPr/>
            <p:nvPr/>
          </p:nvSpPr>
          <p:spPr>
            <a:xfrm>
              <a:off x="0" y="0"/>
              <a:ext cx="981754" cy="2759038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14" name="object 6"/>
          <p:cNvSpPr txBox="1"/>
          <p:nvPr/>
        </p:nvSpPr>
        <p:spPr>
          <a:xfrm>
            <a:off x="170178" y="6552895"/>
            <a:ext cx="1203962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ZEBRA</a:t>
            </a:r>
            <a:r>
              <a:rPr spc="-60"/>
              <a:t> </a:t>
            </a:r>
            <a:r>
              <a:t>TECHNOLOGIES</a:t>
            </a:r>
          </a:p>
        </p:txBody>
      </p:sp>
      <p:sp>
        <p:nvSpPr>
          <p:cNvPr id="115" name="object 7"/>
          <p:cNvSpPr txBox="1"/>
          <p:nvPr>
            <p:ph type="title"/>
          </p:nvPr>
        </p:nvSpPr>
        <p:spPr>
          <a:xfrm>
            <a:off x="590803" y="1319224"/>
            <a:ext cx="3636011" cy="1063626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3600">
                <a:solidFill>
                  <a:srgbClr val="000000"/>
                </a:solidFill>
              </a:defRPr>
            </a:pPr>
            <a:r>
              <a:t>MC2200/MC2700</a:t>
            </a:r>
          </a:p>
          <a:p>
            <a:pPr indent="12700">
              <a:defRPr b="0" spc="-100" sz="3200">
                <a:solidFill>
                  <a:srgbClr val="000000"/>
                </a:solidFill>
              </a:defRPr>
            </a:pPr>
            <a:r>
              <a:t>Configuration Guide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object 2"/>
          <p:cNvSpPr txBox="1"/>
          <p:nvPr/>
        </p:nvSpPr>
        <p:spPr>
          <a:xfrm>
            <a:off x="170178" y="6552895"/>
            <a:ext cx="1203962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ZEBRA</a:t>
            </a:r>
            <a:r>
              <a:rPr spc="-60"/>
              <a:t> </a:t>
            </a:r>
            <a:r>
              <a:t>TECHNOLOGIES</a:t>
            </a:r>
          </a:p>
        </p:txBody>
      </p:sp>
      <p:sp>
        <p:nvSpPr>
          <p:cNvPr id="118" name="object 3"/>
          <p:cNvSpPr/>
          <p:nvPr/>
        </p:nvSpPr>
        <p:spPr>
          <a:xfrm>
            <a:off x="6092952" y="6339840"/>
            <a:ext cx="6096001" cy="5181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9" name="object 4"/>
          <p:cNvSpPr txBox="1"/>
          <p:nvPr>
            <p:ph type="title"/>
          </p:nvPr>
        </p:nvSpPr>
        <p:spPr>
          <a:xfrm>
            <a:off x="444500" y="405128"/>
            <a:ext cx="6394450" cy="452121"/>
          </a:xfrm>
          <a:prstGeom prst="rect">
            <a:avLst/>
          </a:prstGeom>
        </p:spPr>
        <p:txBody>
          <a:bodyPr/>
          <a:lstStyle/>
          <a:p>
            <a:pPr indent="12700">
              <a:defRPr spc="-100" sz="2800">
                <a:solidFill>
                  <a:srgbClr val="000000"/>
                </a:solidFill>
              </a:defRPr>
            </a:pPr>
            <a:r>
              <a:t>MC2200/MC2700 Configuration</a:t>
            </a:r>
            <a:r>
              <a:rPr spc="0"/>
              <a:t> </a:t>
            </a:r>
            <a:r>
              <a:t>Matrix</a:t>
            </a:r>
          </a:p>
        </p:txBody>
      </p:sp>
      <p:graphicFrame>
        <p:nvGraphicFramePr>
          <p:cNvPr id="120" name="object 5"/>
          <p:cNvGraphicFramePr/>
          <p:nvPr/>
        </p:nvGraphicFramePr>
        <p:xfrm>
          <a:off x="213906" y="909574"/>
          <a:ext cx="11765281" cy="563784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646045"/>
                <a:gridCol w="1798320"/>
                <a:gridCol w="1007110"/>
                <a:gridCol w="6313805"/>
              </a:tblGrid>
              <a:tr h="527812">
                <a:tc>
                  <a:txBody>
                    <a:bodyPr/>
                    <a:lstStyle/>
                    <a:p>
                      <a:pPr indent="108585" algn="l">
                        <a:spcBef>
                          <a:spcPts val="900"/>
                        </a:spcBef>
                        <a:defRPr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Configuration</a:t>
                      </a:r>
                      <a:r>
                        <a:rPr spc="-34"/>
                        <a:t> </a:t>
                      </a:r>
                      <a:r>
                        <a:t>Options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00A7FF"/>
                    </a:solidFill>
                  </a:tcPr>
                </a:tc>
                <a:tc>
                  <a:txBody>
                    <a:bodyPr/>
                    <a:lstStyle/>
                    <a:p>
                      <a:pPr marR="574040">
                        <a:spcBef>
                          <a:spcPts val="900"/>
                        </a:spcBef>
                      </a:pPr>
                      <a:r>
                        <a:rPr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MC2X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00A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Option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00A7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900"/>
                        </a:spcBef>
                      </a:pPr>
                      <a:r>
                        <a:rPr b="1" spc="-5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Description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00A7FF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indent="91439" algn="l">
                        <a:spcBef>
                          <a:spcPts val="900"/>
                        </a:spcBef>
                        <a:defRPr spc="-4"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Network</a:t>
                      </a:r>
                      <a:r>
                        <a:rPr spc="9"/>
                        <a:t> </a:t>
                      </a:r>
                      <a:r>
                        <a:t>Version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E0FF"/>
                    </a:solidFill>
                  </a:tcPr>
                </a:tc>
                <a:tc>
                  <a:txBody>
                    <a:bodyPr/>
                    <a:lstStyle/>
                    <a:p>
                      <a:pPr marR="554990" indent="91439" algn="l">
                        <a:spcBef>
                          <a:spcPts val="300"/>
                        </a:spcBef>
                        <a:defRPr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MC</a:t>
                      </a:r>
                      <a:r>
                        <a:rPr spc="-4"/>
                        <a:t>2</a:t>
                      </a:r>
                      <a:r>
                        <a:rPr b="1" spc="-4">
                          <a:solidFill>
                            <a:srgbClr val="00527E"/>
                          </a:solidFill>
                        </a:rPr>
                        <a:t>2</a:t>
                      </a:r>
                      <a:r>
                        <a:rPr spc="4"/>
                        <a:t>XX</a:t>
                      </a:r>
                      <a:r>
                        <a:t>-</a:t>
                      </a:r>
                      <a:r>
                        <a:rPr spc="4"/>
                        <a:t>XXX</a:t>
                      </a:r>
                      <a:r>
                        <a:rPr spc="-4"/>
                        <a:t>XX</a:t>
                      </a:r>
                      <a:r>
                        <a:rPr spc="4"/>
                        <a:t>X</a:t>
                      </a:r>
                      <a:r>
                        <a:t>X  MC</a:t>
                      </a:r>
                      <a:r>
                        <a:rPr spc="-4"/>
                        <a:t>2</a:t>
                      </a:r>
                      <a:r>
                        <a:rPr b="1" spc="-4">
                          <a:solidFill>
                            <a:srgbClr val="00527E"/>
                          </a:solidFill>
                        </a:rPr>
                        <a:t>7</a:t>
                      </a:r>
                      <a:r>
                        <a:rPr spc="4"/>
                        <a:t>XX</a:t>
                      </a:r>
                      <a:r>
                        <a:t>-</a:t>
                      </a:r>
                      <a:r>
                        <a:rPr spc="4"/>
                        <a:t>XXX</a:t>
                      </a:r>
                      <a:r>
                        <a:rPr spc="-4"/>
                        <a:t>XX</a:t>
                      </a:r>
                      <a:r>
                        <a:rPr spc="4"/>
                        <a:t>X</a:t>
                      </a:r>
                      <a:r>
                        <a:t>X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E0FF"/>
                    </a:solidFill>
                  </a:tcPr>
                </a:tc>
                <a:tc>
                  <a:txBody>
                    <a:bodyPr/>
                    <a:lstStyle/>
                    <a:p>
                      <a:pPr indent="1905" algn="ctr">
                        <a:spcBef>
                          <a:spcPts val="300"/>
                        </a:spcBef>
                        <a:defRPr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2</a:t>
                      </a:r>
                    </a:p>
                    <a:p>
                      <a:pPr indent="1905" algn="ctr">
                        <a:defRPr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E0FF"/>
                    </a:solidFill>
                  </a:tcPr>
                </a:tc>
                <a:tc>
                  <a:txBody>
                    <a:bodyPr/>
                    <a:lstStyle/>
                    <a:p>
                      <a:pPr marR="5382259" indent="92075" algn="l">
                        <a:spcBef>
                          <a:spcPts val="300"/>
                        </a:spcBef>
                        <a:defRPr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WLAN </a:t>
                      </a:r>
                      <a:r>
                        <a:rPr spc="-4"/>
                        <a:t>Only  </a:t>
                      </a:r>
                      <a:r>
                        <a:rPr spc="30"/>
                        <a:t>W</a:t>
                      </a:r>
                      <a:r>
                        <a:rPr spc="15"/>
                        <a:t>W</a:t>
                      </a:r>
                      <a:r>
                        <a:rPr spc="-4"/>
                        <a:t>A</a:t>
                      </a:r>
                      <a:r>
                        <a:t>N</a:t>
                      </a:r>
                      <a:r>
                        <a:rPr spc="-9"/>
                        <a:t>-</a:t>
                      </a:r>
                      <a:r>
                        <a:rPr spc="30"/>
                        <a:t>W</a:t>
                      </a:r>
                      <a:r>
                        <a:t>L</a:t>
                      </a:r>
                      <a:r>
                        <a:rPr spc="-9"/>
                        <a:t>A</a:t>
                      </a:r>
                      <a:r>
                        <a:t>N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E0FF"/>
                    </a:solidFill>
                  </a:tcPr>
                </a:tc>
              </a:tr>
              <a:tr h="701039"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indent="91439" algn="l">
                        <a:spcBef>
                          <a:spcPts val="800"/>
                        </a:spcBef>
                        <a:defRPr spc="4"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WAN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0FF"/>
                    </a:solidFill>
                  </a:tcPr>
                </a:tc>
                <a:tc>
                  <a:txBody>
                    <a:bodyPr/>
                    <a:lstStyle/>
                    <a:p>
                      <a:pPr marR="533400" indent="91439" algn="just">
                        <a:spcBef>
                          <a:spcPts val="300"/>
                        </a:spcBef>
                        <a:defRPr spc="-4"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MC2X</a:t>
                      </a:r>
                      <a:r>
                        <a:rPr b="1">
                          <a:solidFill>
                            <a:srgbClr val="00527E"/>
                          </a:solidFill>
                        </a:rPr>
                        <a:t>0</a:t>
                      </a:r>
                      <a:r>
                        <a:t>X-XXXXXXX  </a:t>
                      </a:r>
                      <a:r>
                        <a:rPr spc="0"/>
                        <a:t>MC2</a:t>
                      </a:r>
                      <a:r>
                        <a:rPr spc="4"/>
                        <a:t>X</a:t>
                      </a:r>
                      <a:r>
                        <a:rPr b="1" spc="-39">
                          <a:solidFill>
                            <a:srgbClr val="00527E"/>
                          </a:solidFill>
                        </a:rPr>
                        <a:t>A</a:t>
                      </a:r>
                      <a:r>
                        <a:rPr spc="4"/>
                        <a:t>X</a:t>
                      </a:r>
                      <a:r>
                        <a:rPr spc="0"/>
                        <a:t>-</a:t>
                      </a:r>
                      <a:r>
                        <a:rPr spc="4"/>
                        <a:t>XXXXXXX  </a:t>
                      </a:r>
                      <a:r>
                        <a:t>M</a:t>
                      </a:r>
                      <a:r>
                        <a:rPr spc="0"/>
                        <a:t>C</a:t>
                      </a:r>
                      <a:r>
                        <a:t>2</a:t>
                      </a:r>
                      <a:r>
                        <a:rPr spc="4"/>
                        <a:t>X</a:t>
                      </a:r>
                      <a:r>
                        <a:rPr b="1">
                          <a:solidFill>
                            <a:srgbClr val="00527E"/>
                          </a:solidFill>
                        </a:rPr>
                        <a:t>B</a:t>
                      </a:r>
                      <a:r>
                        <a:rPr spc="4"/>
                        <a:t>X</a:t>
                      </a:r>
                      <a:r>
                        <a:rPr spc="0"/>
                        <a:t>-</a:t>
                      </a:r>
                      <a:r>
                        <a:rPr spc="4"/>
                        <a:t>XXXX</a:t>
                      </a:r>
                      <a:r>
                        <a:rPr spc="-9"/>
                        <a:t>XX</a:t>
                      </a:r>
                      <a:r>
                        <a:rPr spc="0"/>
                        <a:t>X  MC2</a:t>
                      </a:r>
                      <a:r>
                        <a:rPr spc="4"/>
                        <a:t>X</a:t>
                      </a:r>
                      <a:r>
                        <a:rPr b="1" spc="0">
                          <a:solidFill>
                            <a:srgbClr val="00527E"/>
                          </a:solidFill>
                        </a:rPr>
                        <a:t>C</a:t>
                      </a:r>
                      <a:r>
                        <a:rPr spc="4"/>
                        <a:t>X</a:t>
                      </a:r>
                      <a:r>
                        <a:rPr spc="0"/>
                        <a:t>-</a:t>
                      </a:r>
                      <a:r>
                        <a:rPr spc="4"/>
                        <a:t>XXXX</a:t>
                      </a:r>
                      <a:r>
                        <a:t>XX</a:t>
                      </a:r>
                      <a:r>
                        <a:rPr spc="0"/>
                        <a:t>X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0FF"/>
                    </a:solidFill>
                  </a:tcPr>
                </a:tc>
                <a:tc>
                  <a:txBody>
                    <a:bodyPr/>
                    <a:lstStyle/>
                    <a:p>
                      <a:pPr indent="1905" algn="ctr">
                        <a:spcBef>
                          <a:spcPts val="300"/>
                        </a:spcBef>
                        <a:defRPr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0</a:t>
                      </a:r>
                    </a:p>
                    <a:p>
                      <a:pPr marR="448944" indent="461009" algn="just">
                        <a:defRPr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  B  C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0FF"/>
                    </a:solidFill>
                  </a:tcPr>
                </a:tc>
                <a:tc>
                  <a:txBody>
                    <a:bodyPr/>
                    <a:lstStyle/>
                    <a:p>
                      <a:pPr indent="92075" algn="l">
                        <a:spcBef>
                          <a:spcPts val="300"/>
                        </a:spcBef>
                        <a:defRPr spc="-9"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LAN </a:t>
                      </a:r>
                      <a:r>
                        <a:rPr spc="-4"/>
                        <a:t>Only</a:t>
                      </a:r>
                    </a:p>
                    <a:p>
                      <a:pPr indent="92075" algn="l">
                        <a:defRPr spc="-4"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Multi-Operator, </a:t>
                      </a:r>
                      <a:r>
                        <a:rPr spc="-9"/>
                        <a:t>HSPA+ </a:t>
                      </a:r>
                      <a:r>
                        <a:t>/ LTE (Americas + Canada),</a:t>
                      </a:r>
                      <a:r>
                        <a:rPr spc="0"/>
                        <a:t> </a:t>
                      </a:r>
                      <a:r>
                        <a:t>GPS</a:t>
                      </a:r>
                    </a:p>
                    <a:p>
                      <a:pPr indent="92075" algn="l">
                        <a:defRPr spc="-4"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Multi-Operator, </a:t>
                      </a:r>
                      <a:r>
                        <a:rPr spc="-9"/>
                        <a:t>GSM/HSPA+ </a:t>
                      </a:r>
                      <a:r>
                        <a:t>/ LTE, </a:t>
                      </a:r>
                      <a:r>
                        <a:rPr spc="4"/>
                        <a:t>(ROW: </a:t>
                      </a:r>
                      <a:r>
                        <a:rPr spc="-9"/>
                        <a:t>EMEA </a:t>
                      </a:r>
                      <a:r>
                        <a:t>+ </a:t>
                      </a:r>
                      <a:r>
                        <a:rPr spc="-9"/>
                        <a:t>APAC), </a:t>
                      </a:r>
                      <a:r>
                        <a:t>GPS</a:t>
                      </a:r>
                    </a:p>
                    <a:p>
                      <a:pPr indent="92075" algn="l">
                        <a:defRPr spc="-4"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Multi-Operator, </a:t>
                      </a:r>
                      <a:r>
                        <a:rPr spc="-9"/>
                        <a:t>GSM/HSPA+ </a:t>
                      </a:r>
                      <a:r>
                        <a:t>/ LTE, (China),</a:t>
                      </a:r>
                      <a:r>
                        <a:rPr spc="25"/>
                        <a:t> </a:t>
                      </a:r>
                      <a:r>
                        <a:t>GPS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0FF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indent="91439" algn="l">
                        <a:spcBef>
                          <a:spcPts val="900"/>
                        </a:spcBef>
                        <a:defRPr spc="-9"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LAN </a:t>
                      </a:r>
                      <a:r>
                        <a:rPr spc="-4"/>
                        <a:t>&amp; </a:t>
                      </a:r>
                      <a:r>
                        <a:t>PAN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E0FF"/>
                    </a:solidFill>
                  </a:tcPr>
                </a:tc>
                <a:tc>
                  <a:txBody>
                    <a:bodyPr/>
                    <a:lstStyle/>
                    <a:p>
                      <a:pPr marR="533400" indent="91439" algn="l">
                        <a:spcBef>
                          <a:spcPts val="300"/>
                        </a:spcBef>
                        <a:defRPr spc="-4"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MC2XX</a:t>
                      </a:r>
                      <a:r>
                        <a:rPr b="1">
                          <a:solidFill>
                            <a:srgbClr val="00527E"/>
                          </a:solidFill>
                        </a:rPr>
                        <a:t>J</a:t>
                      </a:r>
                      <a:r>
                        <a:t>-XXXXXXX  </a:t>
                      </a:r>
                      <a:r>
                        <a:rPr spc="0"/>
                        <a:t>MC2X</a:t>
                      </a:r>
                      <a:r>
                        <a:rPr spc="4"/>
                        <a:t>X</a:t>
                      </a:r>
                      <a:r>
                        <a:rPr b="1" spc="0">
                          <a:solidFill>
                            <a:srgbClr val="00527E"/>
                          </a:solidFill>
                        </a:rPr>
                        <a:t>K</a:t>
                      </a:r>
                      <a:r>
                        <a:rPr spc="0"/>
                        <a:t>-</a:t>
                      </a:r>
                      <a:r>
                        <a:rPr spc="4"/>
                        <a:t>XXXX</a:t>
                      </a:r>
                      <a:r>
                        <a:t>XX</a:t>
                      </a:r>
                      <a:r>
                        <a:rPr spc="0"/>
                        <a:t>X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E0FF"/>
                    </a:solidFill>
                  </a:tcPr>
                </a:tc>
                <a:tc>
                  <a:txBody>
                    <a:bodyPr/>
                    <a:lstStyle/>
                    <a:p>
                      <a:pPr marR="452755" algn="ctr">
                        <a:spcBef>
                          <a:spcPts val="300"/>
                        </a:spcBef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J  K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E0FF"/>
                    </a:solidFill>
                  </a:tcPr>
                </a:tc>
                <a:tc>
                  <a:txBody>
                    <a:bodyPr/>
                    <a:lstStyle/>
                    <a:p>
                      <a:pPr marR="3761740" indent="92075" algn="l">
                        <a:spcBef>
                          <a:spcPts val="300"/>
                        </a:spcBef>
                        <a:defRPr spc="-9"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802.11a/b/g/n/d/h/i/k/r/ac </a:t>
                      </a:r>
                      <a:r>
                        <a:rPr spc="-4"/>
                        <a:t>+ BT </a:t>
                      </a:r>
                      <a:r>
                        <a:t>5.x </a:t>
                      </a:r>
                      <a:r>
                        <a:rPr spc="-4"/>
                        <a:t>no NFC  </a:t>
                      </a:r>
                      <a:r>
                        <a:t>802.11a/b/g/n/d/h/i/k/r/ac </a:t>
                      </a:r>
                      <a:r>
                        <a:rPr spc="-4"/>
                        <a:t>+ BT </a:t>
                      </a:r>
                      <a:r>
                        <a:t>5.x with</a:t>
                      </a:r>
                      <a:r>
                        <a:rPr spc="50"/>
                        <a:t> </a:t>
                      </a:r>
                      <a:r>
                        <a:rPr spc="-4"/>
                        <a:t>NFC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E0F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l">
                        <a:def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indent="91439" algn="l">
                        <a:defRPr spc="-4"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Operating</a:t>
                      </a:r>
                      <a:r>
                        <a:rPr spc="-25"/>
                        <a:t> </a:t>
                      </a:r>
                      <a:r>
                        <a:rPr spc="-9"/>
                        <a:t>System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0FF"/>
                    </a:solidFill>
                  </a:tcPr>
                </a:tc>
                <a:tc>
                  <a:txBody>
                    <a:bodyPr/>
                    <a:lstStyle/>
                    <a:p>
                      <a:pPr marR="553719" indent="91439" algn="just">
                        <a:spcBef>
                          <a:spcPts val="300"/>
                        </a:spcBef>
                        <a:defRPr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MC2X</a:t>
                      </a:r>
                      <a:r>
                        <a:rPr spc="4"/>
                        <a:t>XX</a:t>
                      </a:r>
                      <a:r>
                        <a:t>-</a:t>
                      </a:r>
                      <a:r>
                        <a:rPr b="1" spc="-4">
                          <a:solidFill>
                            <a:srgbClr val="00527E"/>
                          </a:solidFill>
                        </a:rPr>
                        <a:t>2</a:t>
                      </a:r>
                      <a:r>
                        <a:rPr spc="4"/>
                        <a:t>XX</a:t>
                      </a:r>
                      <a:r>
                        <a:t>X</a:t>
                      </a:r>
                      <a:r>
                        <a:rPr spc="-4"/>
                        <a:t>X</a:t>
                      </a:r>
                      <a:r>
                        <a:rPr spc="4"/>
                        <a:t>X</a:t>
                      </a:r>
                      <a:r>
                        <a:t>X  MC2X</a:t>
                      </a:r>
                      <a:r>
                        <a:rPr spc="4"/>
                        <a:t>XX</a:t>
                      </a:r>
                      <a:r>
                        <a:t>-</a:t>
                      </a:r>
                      <a:r>
                        <a:rPr b="1" spc="-4">
                          <a:solidFill>
                            <a:srgbClr val="00527E"/>
                          </a:solidFill>
                        </a:rPr>
                        <a:t>3</a:t>
                      </a:r>
                      <a:r>
                        <a:rPr spc="4"/>
                        <a:t>XX</a:t>
                      </a:r>
                      <a:r>
                        <a:t>X</a:t>
                      </a:r>
                      <a:r>
                        <a:rPr spc="-4"/>
                        <a:t>X</a:t>
                      </a:r>
                      <a:r>
                        <a:rPr spc="4"/>
                        <a:t>X</a:t>
                      </a:r>
                      <a:r>
                        <a:t>X  MC2X</a:t>
                      </a:r>
                      <a:r>
                        <a:rPr spc="4"/>
                        <a:t>XX</a:t>
                      </a:r>
                      <a:r>
                        <a:t>-</a:t>
                      </a:r>
                      <a:r>
                        <a:rPr b="1" spc="-4">
                          <a:solidFill>
                            <a:srgbClr val="00527E"/>
                          </a:solidFill>
                        </a:rPr>
                        <a:t>4</a:t>
                      </a:r>
                      <a:r>
                        <a:rPr spc="4"/>
                        <a:t>XX</a:t>
                      </a:r>
                      <a:r>
                        <a:t>X</a:t>
                      </a:r>
                      <a:r>
                        <a:rPr spc="-4"/>
                        <a:t>X</a:t>
                      </a:r>
                      <a:r>
                        <a:rPr spc="4"/>
                        <a:t>X</a:t>
                      </a:r>
                      <a:r>
                        <a:t>X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0FF"/>
                    </a:solidFill>
                  </a:tcPr>
                </a:tc>
                <a:tc>
                  <a:txBody>
                    <a:bodyPr/>
                    <a:lstStyle/>
                    <a:p>
                      <a:pPr indent="1905" algn="ctr">
                        <a:spcBef>
                          <a:spcPts val="300"/>
                        </a:spcBef>
                        <a:defRPr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2</a:t>
                      </a:r>
                    </a:p>
                    <a:p>
                      <a:pPr indent="1905" algn="ctr">
                        <a:defRPr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3</a:t>
                      </a:r>
                    </a:p>
                    <a:p>
                      <a:pPr indent="1905" algn="ctr">
                        <a:defRPr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4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0FF"/>
                    </a:solidFill>
                  </a:tcPr>
                </a:tc>
                <a:tc>
                  <a:txBody>
                    <a:bodyPr/>
                    <a:lstStyle/>
                    <a:p>
                      <a:pPr indent="92075" algn="l">
                        <a:spcBef>
                          <a:spcPts val="300"/>
                        </a:spcBef>
                        <a:defRPr spc="-4"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Android</a:t>
                      </a:r>
                      <a:r>
                        <a:rPr spc="-9"/>
                        <a:t> </a:t>
                      </a:r>
                      <a:r>
                        <a:t>GMS</a:t>
                      </a:r>
                    </a:p>
                    <a:p>
                      <a:pPr marR="4387850" indent="92075" algn="l">
                        <a:defRPr spc="-4"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Android </a:t>
                      </a:r>
                      <a:r>
                        <a:rPr spc="-9"/>
                        <a:t>AOSP </a:t>
                      </a:r>
                      <a:r>
                        <a:t>(Non-GMS)  Android GMS </a:t>
                      </a:r>
                      <a:r>
                        <a:rPr spc="-9"/>
                        <a:t>with eSIM</a:t>
                      </a:r>
                      <a:r>
                        <a:rPr spc="-25"/>
                        <a:t> </a:t>
                      </a:r>
                      <a:r>
                        <a:t>Support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0FF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indent="91439" algn="l">
                        <a:spcBef>
                          <a:spcPts val="900"/>
                        </a:spcBef>
                        <a:defRPr spc="-4"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Data</a:t>
                      </a:r>
                      <a:r>
                        <a:rPr spc="-9"/>
                        <a:t> </a:t>
                      </a:r>
                      <a:r>
                        <a:t>Capture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E0FF"/>
                    </a:solidFill>
                  </a:tcPr>
                </a:tc>
                <a:tc>
                  <a:txBody>
                    <a:bodyPr/>
                    <a:lstStyle/>
                    <a:p>
                      <a:pPr marR="532130" indent="91439" algn="l">
                        <a:spcBef>
                          <a:spcPts val="300"/>
                        </a:spcBef>
                        <a:defRPr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MC2X</a:t>
                      </a:r>
                      <a:r>
                        <a:rPr spc="4"/>
                        <a:t>XX</a:t>
                      </a:r>
                      <a:r>
                        <a:t>-</a:t>
                      </a:r>
                      <a:r>
                        <a:rPr spc="4"/>
                        <a:t>X</a:t>
                      </a:r>
                      <a:r>
                        <a:rPr b="1" spc="-39">
                          <a:solidFill>
                            <a:srgbClr val="00527E"/>
                          </a:solidFill>
                        </a:rPr>
                        <a:t>A</a:t>
                      </a:r>
                      <a:r>
                        <a:rPr spc="9"/>
                        <a:t>XXXXX  </a:t>
                      </a:r>
                      <a:r>
                        <a:t>MC2X</a:t>
                      </a:r>
                      <a:r>
                        <a:rPr spc="4"/>
                        <a:t>XX</a:t>
                      </a:r>
                      <a:r>
                        <a:t>-</a:t>
                      </a:r>
                      <a:r>
                        <a:rPr spc="4"/>
                        <a:t>X</a:t>
                      </a:r>
                      <a:r>
                        <a:rPr b="1">
                          <a:solidFill>
                            <a:srgbClr val="00527E"/>
                          </a:solidFill>
                        </a:rPr>
                        <a:t>B</a:t>
                      </a:r>
                      <a:r>
                        <a:rPr spc="4"/>
                        <a:t>XX</a:t>
                      </a:r>
                      <a:r>
                        <a:t>X</a:t>
                      </a:r>
                      <a:r>
                        <a:rPr spc="-4"/>
                        <a:t>X</a:t>
                      </a:r>
                      <a:r>
                        <a:t>X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E0FF"/>
                    </a:solidFill>
                  </a:tcPr>
                </a:tc>
                <a:tc>
                  <a:txBody>
                    <a:bodyPr/>
                    <a:lstStyle/>
                    <a:p>
                      <a:pPr marR="452755" algn="ctr">
                        <a:spcBef>
                          <a:spcPts val="300"/>
                        </a:spcBef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A  B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E0FF"/>
                    </a:solidFill>
                  </a:tcPr>
                </a:tc>
                <a:tc>
                  <a:txBody>
                    <a:bodyPr/>
                    <a:lstStyle/>
                    <a:p>
                      <a:pPr indent="92075" algn="l">
                        <a:spcBef>
                          <a:spcPts val="300"/>
                        </a:spcBef>
                        <a:defRPr spc="-4"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SE4100</a:t>
                      </a:r>
                      <a:r>
                        <a:rPr spc="-9"/>
                        <a:t> </a:t>
                      </a:r>
                      <a:r>
                        <a:t>Scanner</a:t>
                      </a:r>
                    </a:p>
                    <a:p>
                      <a:pPr indent="92075" algn="l">
                        <a:defRPr spc="-4"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SE4100 Scanner + 13MP Rear Facing </a:t>
                      </a:r>
                      <a:r>
                        <a:rPr spc="0"/>
                        <a:t>Camera </a:t>
                      </a:r>
                      <a:r>
                        <a:rPr spc="-9"/>
                        <a:t>with</a:t>
                      </a:r>
                      <a:r>
                        <a:rPr spc="-15"/>
                        <a:t> </a:t>
                      </a:r>
                      <a:r>
                        <a:t>Flash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E0FF"/>
                    </a:solidFill>
                  </a:tcPr>
                </a:tc>
              </a:tr>
              <a:tr h="243839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9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Keypad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0FF"/>
                    </a:solidFill>
                  </a:tcPr>
                </a:tc>
                <a:tc>
                  <a:txBody>
                    <a:bodyPr/>
                    <a:lstStyle/>
                    <a:p>
                      <a:pPr marR="554355">
                        <a:spcBef>
                          <a:spcPts val="300"/>
                        </a:spcBef>
                        <a:defRPr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MC2X</a:t>
                      </a:r>
                      <a:r>
                        <a:rPr spc="4"/>
                        <a:t>XX</a:t>
                      </a:r>
                      <a:r>
                        <a:t>-</a:t>
                      </a:r>
                      <a:r>
                        <a:rPr spc="4"/>
                        <a:t>XX</a:t>
                      </a:r>
                      <a:r>
                        <a:rPr b="1">
                          <a:solidFill>
                            <a:srgbClr val="00527E"/>
                          </a:solidFill>
                        </a:rPr>
                        <a:t>3</a:t>
                      </a:r>
                      <a:r>
                        <a:rPr spc="-4"/>
                        <a:t>XX</a:t>
                      </a:r>
                      <a:r>
                        <a:rPr spc="4"/>
                        <a:t>X</a:t>
                      </a:r>
                      <a:r>
                        <a:t>X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0FF"/>
                    </a:solidFill>
                  </a:tcPr>
                </a:tc>
                <a:tc>
                  <a:txBody>
                    <a:bodyPr/>
                    <a:lstStyle/>
                    <a:p>
                      <a:pPr indent="92075" algn="l">
                        <a:spcBef>
                          <a:spcPts val="300"/>
                        </a:spcBef>
                        <a:defRPr spc="-4"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34 (FN</a:t>
                      </a:r>
                      <a:r>
                        <a:rPr spc="-9"/>
                        <a:t> </a:t>
                      </a:r>
                      <a:r>
                        <a:rPr spc="0"/>
                        <a:t>Numeric)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0FF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l">
                        <a:spcBef>
                          <a:spcPts val="900"/>
                        </a:spcBef>
                      </a:pPr>
                      <a:r>
                        <a:rPr spc="-4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Battery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E0FF"/>
                    </a:solidFill>
                  </a:tcPr>
                </a:tc>
                <a:tc>
                  <a:txBody>
                    <a:bodyPr/>
                    <a:lstStyle/>
                    <a:p>
                      <a:pPr marR="541019" indent="91439" algn="l">
                        <a:spcBef>
                          <a:spcPts val="300"/>
                        </a:spcBef>
                        <a:defRPr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MC2X</a:t>
                      </a:r>
                      <a:r>
                        <a:rPr spc="4"/>
                        <a:t>XX</a:t>
                      </a:r>
                      <a:r>
                        <a:t>-</a:t>
                      </a:r>
                      <a:r>
                        <a:rPr spc="4"/>
                        <a:t>XX</a:t>
                      </a:r>
                      <a:r>
                        <a:rPr spc="-4"/>
                        <a:t>X</a:t>
                      </a:r>
                      <a:r>
                        <a:rPr b="1" spc="-4">
                          <a:solidFill>
                            <a:srgbClr val="00527E"/>
                          </a:solidFill>
                        </a:rPr>
                        <a:t>S</a:t>
                      </a:r>
                      <a:r>
                        <a:rPr spc="4"/>
                        <a:t>X</a:t>
                      </a:r>
                      <a:r>
                        <a:rPr spc="-4"/>
                        <a:t>X</a:t>
                      </a:r>
                      <a:r>
                        <a:t>X  MC2X</a:t>
                      </a:r>
                      <a:r>
                        <a:rPr spc="4"/>
                        <a:t>XX</a:t>
                      </a:r>
                      <a:r>
                        <a:t>-</a:t>
                      </a:r>
                      <a:r>
                        <a:rPr spc="4"/>
                        <a:t>XX</a:t>
                      </a:r>
                      <a:r>
                        <a:rPr spc="-4"/>
                        <a:t>X</a:t>
                      </a:r>
                      <a:r>
                        <a:rPr b="1" spc="-4">
                          <a:solidFill>
                            <a:srgbClr val="00527E"/>
                          </a:solidFill>
                        </a:rPr>
                        <a:t>E</a:t>
                      </a:r>
                      <a:r>
                        <a:rPr spc="4"/>
                        <a:t>X</a:t>
                      </a:r>
                      <a:r>
                        <a:rPr spc="-4"/>
                        <a:t>X</a:t>
                      </a:r>
                      <a:r>
                        <a:t>X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E0FF"/>
                    </a:solidFill>
                  </a:tcPr>
                </a:tc>
                <a:tc>
                  <a:txBody>
                    <a:bodyPr/>
                    <a:lstStyle/>
                    <a:p>
                      <a:pPr marR="452755" algn="ctr">
                        <a:spcBef>
                          <a:spcPts val="300"/>
                        </a:spcBef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S  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E0FF"/>
                    </a:solidFill>
                  </a:tcPr>
                </a:tc>
                <a:tc>
                  <a:txBody>
                    <a:bodyPr/>
                    <a:lstStyle/>
                    <a:p>
                      <a:pPr marR="5679440" indent="92075" algn="l">
                        <a:spcBef>
                          <a:spcPts val="300"/>
                        </a:spcBef>
                        <a:defRPr spc="-4"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Standard  E</a:t>
                      </a:r>
                      <a:r>
                        <a:rPr spc="4"/>
                        <a:t>x</a:t>
                      </a:r>
                      <a:r>
                        <a:rPr spc="0"/>
                        <a:t>te</a:t>
                      </a:r>
                      <a:r>
                        <a:t>n</a:t>
                      </a:r>
                      <a:r>
                        <a:rPr spc="0"/>
                        <a:t>d</a:t>
                      </a:r>
                      <a:r>
                        <a:t>e</a:t>
                      </a:r>
                      <a:r>
                        <a:rPr spc="0"/>
                        <a:t>d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E0FF"/>
                    </a:solidFill>
                  </a:tcPr>
                </a:tc>
              </a:tr>
              <a:tr h="548639">
                <a:tc>
                  <a:txBody>
                    <a:bodyPr/>
                    <a:lstStyle/>
                    <a:p>
                      <a:pPr algn="l">
                        <a:def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indent="91439" algn="l">
                        <a:defRPr spc="-4"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Memory /</a:t>
                      </a:r>
                      <a:r>
                        <a:rPr spc="-19"/>
                        <a:t> </a:t>
                      </a:r>
                      <a:r>
                        <a:t>Haptic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0FF"/>
                    </a:solidFill>
                  </a:tcPr>
                </a:tc>
                <a:tc>
                  <a:txBody>
                    <a:bodyPr/>
                    <a:lstStyle/>
                    <a:p>
                      <a:pPr marR="553719" indent="91439" algn="just">
                        <a:spcBef>
                          <a:spcPts val="300"/>
                        </a:spcBef>
                        <a:defRPr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MC2X</a:t>
                      </a:r>
                      <a:r>
                        <a:rPr spc="4"/>
                        <a:t>XX</a:t>
                      </a:r>
                      <a:r>
                        <a:t>-</a:t>
                      </a:r>
                      <a:r>
                        <a:rPr spc="4"/>
                        <a:t>XX</a:t>
                      </a:r>
                      <a:r>
                        <a:rPr spc="-4"/>
                        <a:t>X</a:t>
                      </a:r>
                      <a:r>
                        <a:rPr spc="9"/>
                        <a:t>X</a:t>
                      </a:r>
                      <a:r>
                        <a:rPr b="1" spc="-15">
                          <a:solidFill>
                            <a:srgbClr val="00527E"/>
                          </a:solidFill>
                        </a:rPr>
                        <a:t>2</a:t>
                      </a:r>
                      <a:r>
                        <a:rPr spc="4"/>
                        <a:t>XX  </a:t>
                      </a:r>
                      <a:r>
                        <a:rPr spc="-4"/>
                        <a:t>M</a:t>
                      </a:r>
                      <a:r>
                        <a:t>C</a:t>
                      </a:r>
                      <a:r>
                        <a:rPr spc="-4"/>
                        <a:t>2</a:t>
                      </a:r>
                      <a:r>
                        <a:rPr spc="4"/>
                        <a:t>XXX</a:t>
                      </a:r>
                      <a:r>
                        <a:t>-</a:t>
                      </a:r>
                      <a:r>
                        <a:rPr spc="4"/>
                        <a:t>XX</a:t>
                      </a:r>
                      <a:r>
                        <a:rPr spc="-9"/>
                        <a:t>X</a:t>
                      </a:r>
                      <a:r>
                        <a:rPr spc="9"/>
                        <a:t>X</a:t>
                      </a:r>
                      <a:r>
                        <a:rPr b="1" spc="-19">
                          <a:solidFill>
                            <a:srgbClr val="00527E"/>
                          </a:solidFill>
                        </a:rPr>
                        <a:t>3</a:t>
                      </a:r>
                      <a:r>
                        <a:rPr spc="4"/>
                        <a:t>XX  </a:t>
                      </a:r>
                      <a:r>
                        <a:t>MC2X</a:t>
                      </a:r>
                      <a:r>
                        <a:rPr spc="4"/>
                        <a:t>XX</a:t>
                      </a:r>
                      <a:r>
                        <a:t>-</a:t>
                      </a:r>
                      <a:r>
                        <a:rPr spc="4"/>
                        <a:t>XX</a:t>
                      </a:r>
                      <a:r>
                        <a:rPr spc="-4"/>
                        <a:t>X</a:t>
                      </a:r>
                      <a:r>
                        <a:rPr spc="9"/>
                        <a:t>X</a:t>
                      </a:r>
                      <a:r>
                        <a:rPr b="1" spc="-15">
                          <a:solidFill>
                            <a:srgbClr val="00527E"/>
                          </a:solidFill>
                        </a:rPr>
                        <a:t>4</a:t>
                      </a:r>
                      <a:r>
                        <a:rPr spc="4"/>
                        <a:t>XX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0FF"/>
                    </a:solidFill>
                  </a:tcPr>
                </a:tc>
                <a:tc>
                  <a:txBody>
                    <a:bodyPr/>
                    <a:lstStyle/>
                    <a:p>
                      <a:pPr indent="1905" algn="ctr">
                        <a:spcBef>
                          <a:spcPts val="300"/>
                        </a:spcBef>
                        <a:defRPr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2</a:t>
                      </a:r>
                    </a:p>
                    <a:p>
                      <a:pPr indent="1905" algn="ctr">
                        <a:defRPr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3</a:t>
                      </a:r>
                    </a:p>
                    <a:p>
                      <a:pPr indent="1905" algn="ctr">
                        <a:defRPr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4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0FF"/>
                    </a:solidFill>
                  </a:tcPr>
                </a:tc>
                <a:tc>
                  <a:txBody>
                    <a:bodyPr/>
                    <a:lstStyle/>
                    <a:p>
                      <a:pPr indent="92075" algn="l">
                        <a:spcBef>
                          <a:spcPts val="300"/>
                        </a:spcBef>
                        <a:defRPr spc="-4"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2GB/16GB</a:t>
                      </a:r>
                    </a:p>
                    <a:p>
                      <a:pPr indent="92075" algn="l">
                        <a:defRPr spc="-4"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3GB/32GB</a:t>
                      </a:r>
                    </a:p>
                    <a:p>
                      <a:pPr indent="92075" algn="l">
                        <a:defRPr spc="-4"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3GB/32GB </a:t>
                      </a:r>
                      <a:r>
                        <a:rPr spc="-9"/>
                        <a:t>with </a:t>
                      </a:r>
                      <a:r>
                        <a:t>Vibrator (China specific </a:t>
                      </a:r>
                      <a:r>
                        <a:rPr spc="-9"/>
                        <a:t>SKUs</a:t>
                      </a:r>
                      <a:r>
                        <a:rPr spc="19"/>
                        <a:t> </a:t>
                      </a:r>
                      <a:r>
                        <a:rPr spc="-9"/>
                        <a:t>only)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0FF"/>
                    </a:solidFill>
                  </a:tcPr>
                </a:tc>
              </a:tr>
              <a:tr h="1482915"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indent="91439" algn="l">
                        <a:defRPr spc="-4"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Country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E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marR="497840" indent="91439" algn="l">
                        <a:defRPr spc="-4"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MC2XXX-XXXXX</a:t>
                      </a:r>
                      <a:r>
                        <a:rPr b="1">
                          <a:solidFill>
                            <a:srgbClr val="00527E"/>
                          </a:solidFill>
                        </a:rPr>
                        <a:t>BR  </a:t>
                      </a:r>
                      <a:r>
                        <a:t>MC2XXX-XXXXX</a:t>
                      </a:r>
                      <a:r>
                        <a:rPr b="1">
                          <a:solidFill>
                            <a:srgbClr val="00527E"/>
                          </a:solidFill>
                        </a:rPr>
                        <a:t>CN  </a:t>
                      </a:r>
                      <a:r>
                        <a:t>MC2XXX-XXXXX</a:t>
                      </a:r>
                      <a:r>
                        <a:rPr b="1">
                          <a:solidFill>
                            <a:srgbClr val="00527E"/>
                          </a:solidFill>
                        </a:rPr>
                        <a:t>IN  </a:t>
                      </a:r>
                      <a:r>
                        <a:t>MC2XXX-XXXXX</a:t>
                      </a:r>
                      <a:r>
                        <a:rPr b="1">
                          <a:solidFill>
                            <a:srgbClr val="00527E"/>
                          </a:solidFill>
                        </a:rPr>
                        <a:t>NA  </a:t>
                      </a:r>
                      <a:r>
                        <a:t>MC2XXX-XXXXX</a:t>
                      </a:r>
                      <a:r>
                        <a:rPr b="1">
                          <a:solidFill>
                            <a:srgbClr val="00527E"/>
                          </a:solidFill>
                        </a:rPr>
                        <a:t>RU  </a:t>
                      </a:r>
                      <a:r>
                        <a:rPr spc="0"/>
                        <a:t>MC2X</a:t>
                      </a:r>
                      <a:r>
                        <a:rPr spc="4"/>
                        <a:t>XX</a:t>
                      </a:r>
                      <a:r>
                        <a:rPr spc="0"/>
                        <a:t>-</a:t>
                      </a:r>
                      <a:r>
                        <a:rPr spc="4"/>
                        <a:t>XX</a:t>
                      </a:r>
                      <a:r>
                        <a:t>X</a:t>
                      </a:r>
                      <a:r>
                        <a:rPr spc="4"/>
                        <a:t>X</a:t>
                      </a:r>
                      <a:r>
                        <a:t>X</a:t>
                      </a:r>
                      <a:r>
                        <a:rPr b="1" spc="0">
                          <a:solidFill>
                            <a:srgbClr val="00527E"/>
                          </a:solidFill>
                        </a:rPr>
                        <a:t>RW  </a:t>
                      </a:r>
                      <a:r>
                        <a:t>MC2XXX-XXXXX</a:t>
                      </a:r>
                      <a:r>
                        <a:rPr b="1">
                          <a:solidFill>
                            <a:srgbClr val="00527E"/>
                          </a:solidFill>
                        </a:rPr>
                        <a:t>TR  </a:t>
                      </a:r>
                      <a:r>
                        <a:t>MC2XXX-XXXXX</a:t>
                      </a:r>
                      <a:r>
                        <a:rPr b="1">
                          <a:solidFill>
                            <a:srgbClr val="00527E"/>
                          </a:solidFill>
                        </a:rPr>
                        <a:t>XP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E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marR="393065" indent="415290" algn="just">
                        <a:defRPr spc="-4"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BR  CN  </a:t>
                      </a:r>
                      <a:r>
                        <a:rPr spc="-9"/>
                        <a:t>IN  </a:t>
                      </a:r>
                      <a:r>
                        <a:t>NA  RU  </a:t>
                      </a:r>
                      <a:r>
                        <a:rPr spc="0"/>
                        <a:t>RW  </a:t>
                      </a:r>
                      <a:r>
                        <a:rPr spc="9"/>
                        <a:t>TR  </a:t>
                      </a:r>
                      <a:r>
                        <a:rPr spc="0"/>
                        <a:t>XP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E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marR="4525009" indent="92075" algn="l">
                        <a:defRPr spc="-9"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Brazil </a:t>
                      </a:r>
                      <a:r>
                        <a:rPr spc="-4"/>
                        <a:t>(Req'd </a:t>
                      </a:r>
                      <a:r>
                        <a:rPr spc="0"/>
                        <a:t>for </a:t>
                      </a:r>
                      <a:r>
                        <a:rPr spc="4"/>
                        <a:t>WWAN</a:t>
                      </a:r>
                      <a:r>
                        <a:rPr spc="-65"/>
                        <a:t> </a:t>
                      </a:r>
                      <a:r>
                        <a:t>Only)  </a:t>
                      </a:r>
                      <a:r>
                        <a:rPr spc="-4"/>
                        <a:t>China </a:t>
                      </a:r>
                      <a:r>
                        <a:rPr spc="4"/>
                        <a:t>(WWAN </a:t>
                      </a:r>
                      <a:r>
                        <a:rPr spc="-4"/>
                        <a:t>/</a:t>
                      </a:r>
                      <a:r>
                        <a:rPr spc="-55"/>
                        <a:t> </a:t>
                      </a:r>
                      <a:r>
                        <a:rPr spc="0"/>
                        <a:t>WLAN)</a:t>
                      </a:r>
                    </a:p>
                    <a:p>
                      <a:pPr indent="92075" algn="l">
                        <a:defRPr spc="-4"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India </a:t>
                      </a:r>
                      <a:r>
                        <a:rPr spc="4"/>
                        <a:t>(WWAN </a:t>
                      </a:r>
                      <a:r>
                        <a:t>/</a:t>
                      </a:r>
                      <a:r>
                        <a:rPr spc="-55"/>
                        <a:t> </a:t>
                      </a:r>
                      <a:r>
                        <a:rPr spc="0"/>
                        <a:t>WLAN)</a:t>
                      </a:r>
                    </a:p>
                    <a:p>
                      <a:pPr marR="3253740" indent="92075" algn="l">
                        <a:defRPr spc="-4"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North </a:t>
                      </a:r>
                      <a:r>
                        <a:rPr spc="0"/>
                        <a:t>America </a:t>
                      </a:r>
                      <a:r>
                        <a:t>(Canada, USA, </a:t>
                      </a:r>
                      <a:r>
                        <a:rPr spc="-9"/>
                        <a:t>PR) </a:t>
                      </a:r>
                      <a:r>
                        <a:rPr spc="4"/>
                        <a:t>(WWAN </a:t>
                      </a:r>
                      <a:r>
                        <a:t>/</a:t>
                      </a:r>
                      <a:r>
                        <a:rPr spc="-75"/>
                        <a:t> </a:t>
                      </a:r>
                      <a:r>
                        <a:rPr spc="0"/>
                        <a:t>WLAN)  </a:t>
                      </a:r>
                      <a:r>
                        <a:t>Russia </a:t>
                      </a:r>
                      <a:r>
                        <a:rPr spc="0"/>
                        <a:t>(WLAN </a:t>
                      </a:r>
                      <a:r>
                        <a:t>/</a:t>
                      </a:r>
                      <a:r>
                        <a:rPr spc="-35"/>
                        <a:t> </a:t>
                      </a:r>
                      <a:r>
                        <a:rPr spc="0"/>
                        <a:t>WWAN)</a:t>
                      </a:r>
                    </a:p>
                    <a:p>
                      <a:pPr marR="4491990" indent="92075" algn="l">
                        <a:defRPr spc="-4"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Rest Of </a:t>
                      </a:r>
                      <a:r>
                        <a:rPr spc="4"/>
                        <a:t>World </a:t>
                      </a:r>
                      <a:r>
                        <a:rPr spc="0"/>
                        <a:t>WLAN </a:t>
                      </a:r>
                      <a:r>
                        <a:t>/</a:t>
                      </a:r>
                      <a:r>
                        <a:rPr spc="-150"/>
                        <a:t> </a:t>
                      </a:r>
                      <a:r>
                        <a:rPr spc="4"/>
                        <a:t>WWAN  </a:t>
                      </a:r>
                      <a:r>
                        <a:rPr spc="0"/>
                        <a:t>Turkey (WLAN </a:t>
                      </a:r>
                      <a:r>
                        <a:t>/</a:t>
                      </a:r>
                      <a:r>
                        <a:rPr spc="-79"/>
                        <a:t> </a:t>
                      </a:r>
                      <a:r>
                        <a:rPr spc="0"/>
                        <a:t>WWAN)</a:t>
                      </a:r>
                    </a:p>
                    <a:p>
                      <a:pPr indent="92075" algn="l">
                        <a:defRPr spc="-4" sz="1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PTT-Removed (Push-To-Talk)</a:t>
                      </a:r>
                      <a:r>
                        <a:rPr spc="-65"/>
                        <a:t> </a:t>
                      </a:r>
                      <a:r>
                        <a:rPr spc="0"/>
                        <a:t>(WLAN/WWAN)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E0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object 2"/>
          <p:cNvSpPr txBox="1"/>
          <p:nvPr/>
        </p:nvSpPr>
        <p:spPr>
          <a:xfrm>
            <a:off x="170178" y="6552895"/>
            <a:ext cx="1203962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ZEBRA</a:t>
            </a:r>
            <a:r>
              <a:rPr spc="-60"/>
              <a:t> </a:t>
            </a:r>
            <a:r>
              <a:t>TECHNOLOGIES</a:t>
            </a:r>
          </a:p>
        </p:txBody>
      </p:sp>
      <p:sp>
        <p:nvSpPr>
          <p:cNvPr id="123" name="object 3"/>
          <p:cNvSpPr txBox="1"/>
          <p:nvPr>
            <p:ph type="title"/>
          </p:nvPr>
        </p:nvSpPr>
        <p:spPr>
          <a:xfrm>
            <a:off x="591718" y="1322069"/>
            <a:ext cx="3609976" cy="1062991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pc="-100" sz="3600">
                <a:solidFill>
                  <a:srgbClr val="000000"/>
                </a:solidFill>
              </a:defRPr>
            </a:pPr>
            <a:r>
              <a:t>MC22</a:t>
            </a:r>
            <a:r>
              <a:rPr spc="0"/>
              <a:t>0</a:t>
            </a:r>
            <a:r>
              <a:t>0/MC2700</a:t>
            </a:r>
          </a:p>
          <a:p>
            <a:pPr indent="12700">
              <a:defRPr b="0" sz="3200">
                <a:solidFill>
                  <a:srgbClr val="000000"/>
                </a:solidFill>
              </a:defRPr>
            </a:pPr>
            <a:r>
              <a:t>Accessory</a:t>
            </a:r>
            <a:r>
              <a:rPr spc="-100"/>
              <a:t> Guide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bject 2"/>
          <p:cNvSpPr/>
          <p:nvPr/>
        </p:nvSpPr>
        <p:spPr>
          <a:xfrm>
            <a:off x="-1" y="-1"/>
            <a:ext cx="5359910" cy="6858000"/>
          </a:xfrm>
          <a:prstGeom prst="rect">
            <a:avLst/>
          </a:prstGeom>
          <a:solidFill>
            <a:srgbClr val="E8E8E8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6" name="object 3"/>
          <p:cNvSpPr/>
          <p:nvPr/>
        </p:nvSpPr>
        <p:spPr>
          <a:xfrm>
            <a:off x="9425940" y="185928"/>
            <a:ext cx="2758441" cy="2139696"/>
          </a:xfrm>
          <a:prstGeom prst="rect">
            <a:avLst/>
          </a:prstGeom>
          <a:solidFill>
            <a:srgbClr val="252525">
              <a:alpha val="67057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7" name="object 4"/>
          <p:cNvSpPr txBox="1"/>
          <p:nvPr>
            <p:ph type="title"/>
          </p:nvPr>
        </p:nvSpPr>
        <p:spPr>
          <a:xfrm>
            <a:off x="135736" y="164336"/>
            <a:ext cx="6583682" cy="452121"/>
          </a:xfrm>
          <a:prstGeom prst="rect">
            <a:avLst/>
          </a:prstGeom>
        </p:spPr>
        <p:txBody>
          <a:bodyPr/>
          <a:lstStyle/>
          <a:p>
            <a:pPr indent="12700">
              <a:defRPr spc="-100" sz="2800">
                <a:solidFill>
                  <a:srgbClr val="007CBE"/>
                </a:solidFill>
              </a:defRPr>
            </a:pPr>
            <a:r>
              <a:t>MC2200 / MC2700 </a:t>
            </a:r>
            <a:r>
              <a:rPr>
                <a:solidFill>
                  <a:srgbClr val="000000"/>
                </a:solidFill>
              </a:rPr>
              <a:t>Accessory Overview</a:t>
            </a:r>
          </a:p>
        </p:txBody>
      </p:sp>
      <p:sp>
        <p:nvSpPr>
          <p:cNvPr id="128" name="object 5"/>
          <p:cNvSpPr/>
          <p:nvPr/>
        </p:nvSpPr>
        <p:spPr>
          <a:xfrm>
            <a:off x="4568952" y="5323332"/>
            <a:ext cx="1757173" cy="153466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9" name="object 6"/>
          <p:cNvSpPr txBox="1"/>
          <p:nvPr/>
        </p:nvSpPr>
        <p:spPr>
          <a:xfrm>
            <a:off x="4781803" y="6670547"/>
            <a:ext cx="1409066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pc="-4" sz="1100">
                <a:latin typeface="Arial"/>
                <a:ea typeface="Arial"/>
                <a:cs typeface="Arial"/>
                <a:sym typeface="Arial"/>
              </a:defRPr>
            </a:pPr>
            <a:r>
              <a:t>USB-C Charge</a:t>
            </a:r>
            <a:r>
              <a:rPr spc="-30"/>
              <a:t> </a:t>
            </a:r>
            <a:r>
              <a:t>Cable</a:t>
            </a:r>
          </a:p>
        </p:txBody>
      </p:sp>
      <p:sp>
        <p:nvSpPr>
          <p:cNvPr id="130" name="object 7"/>
          <p:cNvSpPr txBox="1"/>
          <p:nvPr/>
        </p:nvSpPr>
        <p:spPr>
          <a:xfrm>
            <a:off x="9533635" y="260934"/>
            <a:ext cx="1948815" cy="1822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defRPr b="1" spc="-5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Built for </a:t>
            </a:r>
            <a:r>
              <a:rPr spc="5"/>
              <a:t>work </a:t>
            </a:r>
            <a:r>
              <a:t>to</a:t>
            </a:r>
            <a:r>
              <a:rPr spc="-40"/>
              <a:t> </a:t>
            </a:r>
            <a:r>
              <a:t>get  </a:t>
            </a:r>
            <a:r>
              <a:rPr spc="-10"/>
              <a:t>the </a:t>
            </a:r>
            <a:r>
              <a:t>job done across  </a:t>
            </a:r>
            <a:r>
              <a:rPr spc="-15"/>
              <a:t>your </a:t>
            </a:r>
            <a:r>
              <a:t>business </a:t>
            </a:r>
            <a:r>
              <a:rPr spc="5"/>
              <a:t>with  </a:t>
            </a:r>
            <a:r>
              <a:t>accessories that  enable better  backroom  management and  expanded</a:t>
            </a:r>
            <a:r>
              <a:rPr spc="-25"/>
              <a:t> </a:t>
            </a:r>
            <a:r>
              <a:t>flexibility</a:t>
            </a:r>
          </a:p>
        </p:txBody>
      </p:sp>
      <p:grpSp>
        <p:nvGrpSpPr>
          <p:cNvPr id="133" name="object 8"/>
          <p:cNvGrpSpPr/>
          <p:nvPr/>
        </p:nvGrpSpPr>
        <p:grpSpPr>
          <a:xfrm>
            <a:off x="9362693" y="1171193"/>
            <a:ext cx="2827782" cy="1241045"/>
            <a:chOff x="0" y="0"/>
            <a:chExt cx="2827781" cy="1241043"/>
          </a:xfrm>
        </p:grpSpPr>
        <p:sp>
          <p:nvSpPr>
            <p:cNvPr id="131" name="object 9"/>
            <p:cNvSpPr/>
            <p:nvPr/>
          </p:nvSpPr>
          <p:spPr>
            <a:xfrm flipH="1" flipV="1">
              <a:off x="0" y="1222247"/>
              <a:ext cx="2827782" cy="18797"/>
            </a:xfrm>
            <a:prstGeom prst="line">
              <a:avLst/>
            </a:prstGeom>
            <a:noFill/>
            <a:ln w="28575" cap="flat">
              <a:solidFill>
                <a:srgbClr val="0079B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2" name="object 10"/>
            <p:cNvSpPr/>
            <p:nvPr/>
          </p:nvSpPr>
          <p:spPr>
            <a:xfrm flipV="1">
              <a:off x="3047" y="0"/>
              <a:ext cx="1270" cy="1230377"/>
            </a:xfrm>
            <a:prstGeom prst="line">
              <a:avLst/>
            </a:prstGeom>
            <a:noFill/>
            <a:ln w="28575" cap="flat">
              <a:solidFill>
                <a:srgbClr val="0079B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34" name="object 11"/>
          <p:cNvSpPr/>
          <p:nvPr/>
        </p:nvSpPr>
        <p:spPr>
          <a:xfrm>
            <a:off x="4099559" y="2243326"/>
            <a:ext cx="2468881" cy="329031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5" name="object 12"/>
          <p:cNvSpPr txBox="1"/>
          <p:nvPr/>
        </p:nvSpPr>
        <p:spPr>
          <a:xfrm>
            <a:off x="8075168" y="1264918"/>
            <a:ext cx="1011556" cy="300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49860">
              <a:spcBef>
                <a:spcPts val="100"/>
              </a:spcBef>
              <a:defRPr b="1" spc="-4" sz="1100">
                <a:latin typeface="Arial"/>
                <a:ea typeface="Arial"/>
                <a:cs typeface="Arial"/>
                <a:sym typeface="Arial"/>
              </a:defRPr>
            </a:pPr>
            <a:r>
              <a:t>Attachable  Trigger</a:t>
            </a:r>
            <a:r>
              <a:rPr spc="-50"/>
              <a:t> </a:t>
            </a:r>
            <a:r>
              <a:t>Handle</a:t>
            </a:r>
          </a:p>
        </p:txBody>
      </p:sp>
      <p:sp>
        <p:nvSpPr>
          <p:cNvPr id="136" name="object 13"/>
          <p:cNvSpPr/>
          <p:nvPr/>
        </p:nvSpPr>
        <p:spPr>
          <a:xfrm>
            <a:off x="7108349" y="866082"/>
            <a:ext cx="896919" cy="135757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7" name="object 14"/>
          <p:cNvSpPr txBox="1"/>
          <p:nvPr/>
        </p:nvSpPr>
        <p:spPr>
          <a:xfrm>
            <a:off x="408837" y="4332985"/>
            <a:ext cx="1336676" cy="75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ctr">
              <a:spcBef>
                <a:spcPts val="100"/>
              </a:spcBef>
              <a:defRPr b="1" spc="-4" sz="1100">
                <a:latin typeface="Arial"/>
                <a:ea typeface="Arial"/>
                <a:cs typeface="Arial"/>
                <a:sym typeface="Arial"/>
              </a:defRPr>
            </a:pPr>
            <a:r>
              <a:t>Single </a:t>
            </a:r>
            <a:r>
              <a:rPr spc="0"/>
              <a:t>Slot</a:t>
            </a:r>
            <a:r>
              <a:rPr spc="-104"/>
              <a:t> </a:t>
            </a:r>
            <a:r>
              <a:rPr spc="0"/>
              <a:t>Desktop  Cradle with Spare  Battery Charger.  </a:t>
            </a:r>
            <a:r>
              <a:t>Supports optional  </a:t>
            </a:r>
            <a:r>
              <a:rPr spc="0"/>
              <a:t>Ethernet</a:t>
            </a:r>
            <a:r>
              <a:rPr spc="-45"/>
              <a:t> </a:t>
            </a:r>
            <a:r>
              <a:rPr spc="0"/>
              <a:t>Module</a:t>
            </a:r>
          </a:p>
        </p:txBody>
      </p:sp>
      <p:grpSp>
        <p:nvGrpSpPr>
          <p:cNvPr id="140" name="object 15"/>
          <p:cNvGrpSpPr/>
          <p:nvPr/>
        </p:nvGrpSpPr>
        <p:grpSpPr>
          <a:xfrm>
            <a:off x="1440180" y="4006596"/>
            <a:ext cx="10748772" cy="2851401"/>
            <a:chOff x="0" y="0"/>
            <a:chExt cx="10748771" cy="2851400"/>
          </a:xfrm>
        </p:grpSpPr>
        <p:sp>
          <p:nvSpPr>
            <p:cNvPr id="138" name="object 16"/>
            <p:cNvSpPr/>
            <p:nvPr/>
          </p:nvSpPr>
          <p:spPr>
            <a:xfrm>
              <a:off x="4963860" y="2411084"/>
              <a:ext cx="5784912" cy="440317"/>
            </a:xfrm>
            <a:prstGeom prst="rect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9" name="object 17"/>
            <p:cNvSpPr/>
            <p:nvPr/>
          </p:nvSpPr>
          <p:spPr>
            <a:xfrm>
              <a:off x="0" y="0"/>
              <a:ext cx="2415540" cy="1610869"/>
            </a:xfrm>
            <a:prstGeom prst="rect">
              <a:avLst/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41" name="object 18"/>
          <p:cNvSpPr txBox="1"/>
          <p:nvPr/>
        </p:nvSpPr>
        <p:spPr>
          <a:xfrm>
            <a:off x="1036421" y="1302384"/>
            <a:ext cx="1534161" cy="300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445134">
              <a:spcBef>
                <a:spcPts val="100"/>
              </a:spcBef>
              <a:defRPr b="1" sz="1100">
                <a:latin typeface="Arial"/>
                <a:ea typeface="Arial"/>
                <a:cs typeface="Arial"/>
                <a:sym typeface="Arial"/>
              </a:defRPr>
            </a:pPr>
            <a:r>
              <a:t>Low-Cost  Desktop </a:t>
            </a:r>
            <a:r>
              <a:rPr spc="-4"/>
              <a:t>USB-C</a:t>
            </a:r>
            <a:r>
              <a:rPr spc="-79"/>
              <a:t> </a:t>
            </a:r>
            <a:r>
              <a:t>Cradle</a:t>
            </a:r>
          </a:p>
        </p:txBody>
      </p:sp>
      <p:sp>
        <p:nvSpPr>
          <p:cNvPr id="142" name="object 19"/>
          <p:cNvSpPr/>
          <p:nvPr/>
        </p:nvSpPr>
        <p:spPr>
          <a:xfrm>
            <a:off x="2641092" y="737616"/>
            <a:ext cx="1699260" cy="134874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3" name="object 20"/>
          <p:cNvSpPr/>
          <p:nvPr/>
        </p:nvSpPr>
        <p:spPr>
          <a:xfrm>
            <a:off x="4437888" y="781812"/>
            <a:ext cx="2167128" cy="693421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4" name="object 21"/>
          <p:cNvSpPr txBox="1"/>
          <p:nvPr/>
        </p:nvSpPr>
        <p:spPr>
          <a:xfrm>
            <a:off x="5076190" y="1640458"/>
            <a:ext cx="772796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pc="-4" sz="1100">
                <a:latin typeface="Arial"/>
                <a:ea typeface="Arial"/>
                <a:cs typeface="Arial"/>
                <a:sym typeface="Arial"/>
              </a:defRPr>
            </a:pPr>
            <a:r>
              <a:t>Hand</a:t>
            </a:r>
            <a:r>
              <a:rPr spc="-55"/>
              <a:t> </a:t>
            </a:r>
            <a:r>
              <a:rPr spc="0"/>
              <a:t>Strap</a:t>
            </a:r>
          </a:p>
        </p:txBody>
      </p:sp>
      <p:sp>
        <p:nvSpPr>
          <p:cNvPr id="145" name="object 22"/>
          <p:cNvSpPr txBox="1"/>
          <p:nvPr/>
        </p:nvSpPr>
        <p:spPr>
          <a:xfrm>
            <a:off x="9001506" y="5855816"/>
            <a:ext cx="2118361" cy="452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810" marR="190500" indent="195579" algn="ctr">
              <a:spcBef>
                <a:spcPts val="100"/>
              </a:spcBef>
              <a:defRPr b="1" sz="1100">
                <a:latin typeface="Arial"/>
                <a:ea typeface="Arial"/>
                <a:cs typeface="Arial"/>
                <a:sym typeface="Arial"/>
              </a:defRPr>
            </a:pPr>
            <a:r>
              <a:t>Multi-Slot Cradle </a:t>
            </a:r>
            <a:r>
              <a:rPr spc="-4"/>
              <a:t>System  </a:t>
            </a:r>
            <a:r>
              <a:rPr spc="4"/>
              <a:t>(</a:t>
            </a:r>
            <a:r>
              <a:rPr spc="4" u="sng">
                <a:uFill>
                  <a:solidFill>
                    <a:srgbClr val="000000"/>
                  </a:solidFill>
                </a:uFill>
              </a:rPr>
              <a:t>Two</a:t>
            </a:r>
            <a:r>
              <a:rPr spc="4"/>
              <a:t> </a:t>
            </a:r>
            <a:r>
              <a:t>Options; 5</a:t>
            </a:r>
            <a:r>
              <a:rPr spc="-159"/>
              <a:t> </a:t>
            </a:r>
            <a:r>
              <a:t>Terminal,</a:t>
            </a:r>
          </a:p>
          <a:p>
            <a:pPr algn="ctr">
              <a:defRPr b="1" sz="1100">
                <a:latin typeface="Arial"/>
                <a:ea typeface="Arial"/>
                <a:cs typeface="Arial"/>
                <a:sym typeface="Arial"/>
              </a:defRPr>
            </a:pPr>
            <a:r>
              <a:t>4 Terminal &amp; 4 Battery</a:t>
            </a:r>
            <a:r>
              <a:rPr spc="-150"/>
              <a:t> </a:t>
            </a:r>
            <a:r>
              <a:t>Charger)</a:t>
            </a:r>
          </a:p>
        </p:txBody>
      </p:sp>
      <p:grpSp>
        <p:nvGrpSpPr>
          <p:cNvPr id="151" name="object 23"/>
          <p:cNvGrpSpPr/>
          <p:nvPr/>
        </p:nvGrpSpPr>
        <p:grpSpPr>
          <a:xfrm>
            <a:off x="6199632" y="2503344"/>
            <a:ext cx="3177539" cy="4354654"/>
            <a:chOff x="0" y="0"/>
            <a:chExt cx="3177538" cy="4354652"/>
          </a:xfrm>
        </p:grpSpPr>
        <p:sp>
          <p:nvSpPr>
            <p:cNvPr id="146" name="object 24"/>
            <p:cNvSpPr/>
            <p:nvPr/>
          </p:nvSpPr>
          <p:spPr>
            <a:xfrm>
              <a:off x="0" y="2050366"/>
              <a:ext cx="2942844" cy="1839469"/>
            </a:xfrm>
            <a:prstGeom prst="rect">
              <a:avLst/>
            </a:prstGeom>
            <a:blipFill rotWithShape="1">
              <a:blip r:embed="rId9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7" name="object 25"/>
            <p:cNvSpPr/>
            <p:nvPr/>
          </p:nvSpPr>
          <p:spPr>
            <a:xfrm>
              <a:off x="6096" y="2725499"/>
              <a:ext cx="3019045" cy="1629154"/>
            </a:xfrm>
            <a:prstGeom prst="rect">
              <a:avLst/>
            </a:prstGeom>
            <a:blipFill rotWithShape="1">
              <a:blip r:embed="rId10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8" name="object 26"/>
            <p:cNvSpPr/>
            <p:nvPr/>
          </p:nvSpPr>
          <p:spPr>
            <a:xfrm>
              <a:off x="1452363" y="0"/>
              <a:ext cx="1094575" cy="836846"/>
            </a:xfrm>
            <a:prstGeom prst="rect">
              <a:avLst/>
            </a:prstGeom>
            <a:blipFill rotWithShape="1">
              <a:blip r:embed="rId11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9" name="object 27"/>
            <p:cNvSpPr/>
            <p:nvPr/>
          </p:nvSpPr>
          <p:spPr>
            <a:xfrm>
              <a:off x="1691640" y="1012522"/>
              <a:ext cx="638556" cy="1543812"/>
            </a:xfrm>
            <a:prstGeom prst="rect">
              <a:avLst/>
            </a:prstGeom>
            <a:blipFill rotWithShape="1">
              <a:blip r:embed="rId1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0" name="object 28"/>
            <p:cNvSpPr/>
            <p:nvPr/>
          </p:nvSpPr>
          <p:spPr>
            <a:xfrm>
              <a:off x="2506979" y="1064338"/>
              <a:ext cx="670560" cy="1539240"/>
            </a:xfrm>
            <a:prstGeom prst="rect">
              <a:avLst/>
            </a:prstGeom>
            <a:blipFill rotWithShape="1">
              <a:blip r:embed="rId1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52" name="object 29"/>
          <p:cNvSpPr txBox="1"/>
          <p:nvPr/>
        </p:nvSpPr>
        <p:spPr>
          <a:xfrm>
            <a:off x="10210927" y="6676973"/>
            <a:ext cx="188468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5" sz="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©2020 </a:t>
            </a:r>
            <a:r>
              <a:rPr spc="0"/>
              <a:t>Zebra Technologies.</a:t>
            </a:r>
            <a:r>
              <a:rPr spc="35"/>
              <a:t> </a:t>
            </a:r>
            <a:r>
              <a:t>Confidential.</a:t>
            </a:r>
          </a:p>
        </p:txBody>
      </p:sp>
      <p:sp>
        <p:nvSpPr>
          <p:cNvPr id="153" name="object 30"/>
          <p:cNvSpPr txBox="1"/>
          <p:nvPr/>
        </p:nvSpPr>
        <p:spPr>
          <a:xfrm>
            <a:off x="9068561" y="2813939"/>
            <a:ext cx="1153161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z="1100">
                <a:latin typeface="Arial"/>
                <a:ea typeface="Arial"/>
                <a:cs typeface="Arial"/>
                <a:sym typeface="Arial"/>
              </a:defRPr>
            </a:pPr>
            <a:r>
              <a:t>Screen</a:t>
            </a:r>
            <a:r>
              <a:rPr spc="-79"/>
              <a:t> </a:t>
            </a:r>
            <a:r>
              <a:t>Protector</a:t>
            </a:r>
          </a:p>
        </p:txBody>
      </p:sp>
      <p:sp>
        <p:nvSpPr>
          <p:cNvPr id="154" name="object 31"/>
          <p:cNvSpPr txBox="1"/>
          <p:nvPr/>
        </p:nvSpPr>
        <p:spPr>
          <a:xfrm>
            <a:off x="9567798" y="4169409"/>
            <a:ext cx="1398271" cy="300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89584" marR="5080" indent="-477518">
              <a:spcBef>
                <a:spcPts val="100"/>
              </a:spcBef>
              <a:defRPr b="1" sz="1100">
                <a:latin typeface="Arial"/>
                <a:ea typeface="Arial"/>
                <a:cs typeface="Arial"/>
                <a:sym typeface="Arial"/>
              </a:defRPr>
            </a:pPr>
            <a:r>
              <a:t>Holsters and</a:t>
            </a:r>
            <a:r>
              <a:rPr spc="-100"/>
              <a:t> </a:t>
            </a:r>
            <a:r>
              <a:rPr spc="-4"/>
              <a:t>Rubber  Boots</a:t>
            </a:r>
          </a:p>
        </p:txBody>
      </p:sp>
      <p:sp>
        <p:nvSpPr>
          <p:cNvPr id="155" name="object 32"/>
          <p:cNvSpPr txBox="1"/>
          <p:nvPr/>
        </p:nvSpPr>
        <p:spPr>
          <a:xfrm>
            <a:off x="689253" y="2519171"/>
            <a:ext cx="1081407" cy="300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351154">
              <a:spcBef>
                <a:spcPts val="100"/>
              </a:spcBef>
              <a:defRPr b="1" sz="1100">
                <a:latin typeface="Arial"/>
                <a:ea typeface="Arial"/>
                <a:cs typeface="Arial"/>
                <a:sym typeface="Arial"/>
              </a:defRPr>
            </a:pPr>
            <a:r>
              <a:t>4 Slot  Battery</a:t>
            </a:r>
            <a:r>
              <a:rPr spc="-110"/>
              <a:t> </a:t>
            </a:r>
            <a:r>
              <a:t>Charger</a:t>
            </a:r>
          </a:p>
        </p:txBody>
      </p:sp>
      <p:sp>
        <p:nvSpPr>
          <p:cNvPr id="156" name="object 33"/>
          <p:cNvSpPr/>
          <p:nvPr/>
        </p:nvSpPr>
        <p:spPr>
          <a:xfrm>
            <a:off x="804672" y="1796795"/>
            <a:ext cx="2767584" cy="2078735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57" name="object 34"/>
          <p:cNvSpPr txBox="1"/>
          <p:nvPr/>
        </p:nvSpPr>
        <p:spPr>
          <a:xfrm>
            <a:off x="1860549" y="5920740"/>
            <a:ext cx="1535432" cy="300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83819">
              <a:spcBef>
                <a:spcPts val="100"/>
              </a:spcBef>
              <a:defRPr b="1" spc="4" sz="1100">
                <a:latin typeface="Arial"/>
                <a:ea typeface="Arial"/>
                <a:cs typeface="Arial"/>
                <a:sym typeface="Arial"/>
              </a:defRPr>
            </a:pPr>
            <a:r>
              <a:t>Two </a:t>
            </a:r>
            <a:r>
              <a:rPr spc="0"/>
              <a:t>Battery Options  </a:t>
            </a:r>
            <a:r>
              <a:rPr spc="-4"/>
              <a:t>(3500mAh </a:t>
            </a:r>
            <a:r>
              <a:rPr spc="0"/>
              <a:t>&amp;</a:t>
            </a:r>
            <a:r>
              <a:rPr spc="-65"/>
              <a:t> </a:t>
            </a:r>
            <a:r>
              <a:rPr spc="-4"/>
              <a:t>4900mAh)</a:t>
            </a:r>
          </a:p>
        </p:txBody>
      </p:sp>
      <p:grpSp>
        <p:nvGrpSpPr>
          <p:cNvPr id="161" name="object 35"/>
          <p:cNvGrpSpPr/>
          <p:nvPr/>
        </p:nvGrpSpPr>
        <p:grpSpPr>
          <a:xfrm>
            <a:off x="3412235" y="5402579"/>
            <a:ext cx="1056133" cy="1228345"/>
            <a:chOff x="0" y="0"/>
            <a:chExt cx="1056131" cy="1228344"/>
          </a:xfrm>
        </p:grpSpPr>
        <p:sp>
          <p:nvSpPr>
            <p:cNvPr id="158" name="object 36"/>
            <p:cNvSpPr/>
            <p:nvPr/>
          </p:nvSpPr>
          <p:spPr>
            <a:xfrm>
              <a:off x="0" y="0"/>
              <a:ext cx="1056132" cy="1228345"/>
            </a:xfrm>
            <a:prstGeom prst="rect">
              <a:avLst/>
            </a:prstGeom>
            <a:blipFill rotWithShape="1">
              <a:blip r:embed="rId1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9" name="object 37"/>
            <p:cNvSpPr/>
            <p:nvPr/>
          </p:nvSpPr>
          <p:spPr>
            <a:xfrm>
              <a:off x="305815" y="711937"/>
              <a:ext cx="151729" cy="154515"/>
            </a:xfrm>
            <a:prstGeom prst="rect">
              <a:avLst/>
            </a:prstGeom>
            <a:blipFill rotWithShape="1">
              <a:blip r:embed="rId1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0" name="object 38"/>
            <p:cNvSpPr/>
            <p:nvPr/>
          </p:nvSpPr>
          <p:spPr>
            <a:xfrm>
              <a:off x="529208" y="289306"/>
              <a:ext cx="177291" cy="180455"/>
            </a:xfrm>
            <a:prstGeom prst="rect">
              <a:avLst/>
            </a:prstGeom>
            <a:blipFill rotWithShape="1">
              <a:blip r:embed="rId17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object 2"/>
          <p:cNvSpPr txBox="1"/>
          <p:nvPr/>
        </p:nvSpPr>
        <p:spPr>
          <a:xfrm>
            <a:off x="182878" y="6562566"/>
            <a:ext cx="1178562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800"/>
              </a:lnSpc>
              <a:defRPr sz="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ZEBRA</a:t>
            </a:r>
            <a:r>
              <a:rPr spc="-85"/>
              <a:t> </a:t>
            </a:r>
            <a:r>
              <a:t>TECHNOLOGIES</a:t>
            </a:r>
          </a:p>
        </p:txBody>
      </p:sp>
      <p:sp>
        <p:nvSpPr>
          <p:cNvPr id="164" name="object 3"/>
          <p:cNvSpPr/>
          <p:nvPr/>
        </p:nvSpPr>
        <p:spPr>
          <a:xfrm>
            <a:off x="6092952" y="6339840"/>
            <a:ext cx="6096001" cy="5181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65" name="object 4"/>
          <p:cNvSpPr/>
          <p:nvPr/>
        </p:nvSpPr>
        <p:spPr>
          <a:xfrm>
            <a:off x="-1" y="-1"/>
            <a:ext cx="5890262" cy="6858000"/>
          </a:xfrm>
          <a:prstGeom prst="rect">
            <a:avLst/>
          </a:prstGeom>
          <a:solidFill>
            <a:srgbClr val="E8E8E8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66" name="object 5"/>
          <p:cNvSpPr txBox="1"/>
          <p:nvPr>
            <p:ph type="title"/>
          </p:nvPr>
        </p:nvSpPr>
        <p:spPr>
          <a:xfrm>
            <a:off x="444500" y="312095"/>
            <a:ext cx="2628265" cy="990601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800"/>
              </a:spcBef>
              <a:defRPr spc="-100" sz="2800">
                <a:solidFill>
                  <a:srgbClr val="000000"/>
                </a:solidFill>
              </a:defRPr>
            </a:pPr>
            <a:r>
              <a:t>Cradle System</a:t>
            </a:r>
          </a:p>
          <a:p>
            <a:pPr indent="12700">
              <a:spcBef>
                <a:spcPts val="600"/>
              </a:spcBef>
            </a:pPr>
            <a:r>
              <a:t>Single Slot</a:t>
            </a:r>
            <a:r>
              <a:rPr spc="-200"/>
              <a:t> </a:t>
            </a:r>
            <a:r>
              <a:rPr spc="-100"/>
              <a:t>Cradle</a:t>
            </a:r>
          </a:p>
        </p:txBody>
      </p:sp>
      <p:sp>
        <p:nvSpPr>
          <p:cNvPr id="167" name="object 6"/>
          <p:cNvSpPr txBox="1"/>
          <p:nvPr/>
        </p:nvSpPr>
        <p:spPr>
          <a:xfrm>
            <a:off x="291794" y="3519550"/>
            <a:ext cx="5078097" cy="3080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34290">
              <a:defRPr b="1" spc="-5" sz="1600" u="sng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Single Slot Cradle</a:t>
            </a:r>
            <a:r>
              <a:rPr spc="35"/>
              <a:t> </a:t>
            </a:r>
            <a:r>
              <a:rPr spc="-10"/>
              <a:t>Options:</a:t>
            </a:r>
          </a:p>
          <a:p>
            <a:pPr indent="22225">
              <a:spcBef>
                <a:spcPts val="1100"/>
              </a:spcBef>
              <a:defRPr b="1" spc="-5" sz="1400">
                <a:latin typeface="Arial"/>
                <a:ea typeface="Arial"/>
                <a:cs typeface="Arial"/>
                <a:sym typeface="Arial"/>
              </a:defRPr>
            </a:pPr>
            <a:r>
              <a:t>CRD-MC2X-1SCU-01</a:t>
            </a:r>
          </a:p>
          <a:p>
            <a:pPr marR="258445" indent="22225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Single slot </a:t>
            </a:r>
            <a:r>
              <a:rPr spc="-5"/>
              <a:t>USB </a:t>
            </a:r>
            <a:r>
              <a:t>cradle charges one </a:t>
            </a:r>
            <a:r>
              <a:rPr spc="-5"/>
              <a:t>device. Allows USB  communication </a:t>
            </a:r>
            <a:r>
              <a:t>to the </a:t>
            </a:r>
            <a:r>
              <a:rPr spc="-5"/>
              <a:t>device with integrated </a:t>
            </a:r>
            <a:r>
              <a:t>1m (3.3’)</a:t>
            </a:r>
            <a:r>
              <a:rPr spc="-180"/>
              <a:t> </a:t>
            </a:r>
            <a:r>
              <a:t>USB-A  cable.</a:t>
            </a:r>
          </a:p>
          <a:p>
            <a:pPr marR="34290" indent="20954">
              <a:lnSpc>
                <a:spcPts val="1600"/>
              </a:lnSpc>
              <a:defRPr b="1" spc="-5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Optional: </a:t>
            </a:r>
            <a:r>
              <a:rPr b="0">
                <a:solidFill>
                  <a:srgbClr val="000000"/>
                </a:solidFill>
              </a:rPr>
              <a:t>Power </a:t>
            </a:r>
            <a:r>
              <a:rPr b="0" spc="0">
                <a:solidFill>
                  <a:srgbClr val="000000"/>
                </a:solidFill>
              </a:rPr>
              <a:t>supply </a:t>
            </a:r>
            <a:r>
              <a:rPr>
                <a:solidFill>
                  <a:srgbClr val="000000"/>
                </a:solidFill>
              </a:rPr>
              <a:t>PWR-WUA5V12W0</a:t>
            </a:r>
            <a:r>
              <a:rPr>
                <a:solidFill>
                  <a:srgbClr val="00A7FF"/>
                </a:solidFill>
              </a:rPr>
              <a:t>XX </a:t>
            </a:r>
            <a:r>
              <a:rPr b="0" spc="0">
                <a:solidFill>
                  <a:srgbClr val="000000"/>
                </a:solidFill>
              </a:rPr>
              <a:t>for charge</a:t>
            </a:r>
            <a:r>
              <a:rPr b="0" spc="-94">
                <a:solidFill>
                  <a:srgbClr val="000000"/>
                </a:solidFill>
              </a:rPr>
              <a:t> </a:t>
            </a:r>
            <a:r>
              <a:rPr b="0" spc="-25">
                <a:solidFill>
                  <a:srgbClr val="000000"/>
                </a:solidFill>
              </a:rPr>
              <a:t>only.  </a:t>
            </a:r>
            <a:r>
              <a:rPr b="0" spc="0">
                <a:solidFill>
                  <a:srgbClr val="000000"/>
                </a:solidFill>
              </a:rPr>
              <a:t>Country specific part numbers are </a:t>
            </a:r>
            <a:r>
              <a:rPr b="0">
                <a:solidFill>
                  <a:srgbClr val="000000"/>
                </a:solidFill>
              </a:rPr>
              <a:t>available </a:t>
            </a:r>
            <a:r>
              <a:rPr b="0" spc="0">
                <a:solidFill>
                  <a:srgbClr val="000000"/>
                </a:solidFill>
              </a:rPr>
              <a:t>for</a:t>
            </a:r>
            <a:r>
              <a:rPr b="0" spc="-189">
                <a:solidFill>
                  <a:srgbClr val="000000"/>
                </a:solidFill>
              </a:rPr>
              <a:t> </a:t>
            </a:r>
            <a:r>
              <a:rPr b="0" spc="0">
                <a:solidFill>
                  <a:srgbClr val="000000"/>
                </a:solidFill>
              </a:rPr>
              <a:t>order</a:t>
            </a:r>
          </a:p>
          <a:p>
            <a:pPr indent="12700">
              <a:spcBef>
                <a:spcPts val="500"/>
              </a:spcBef>
              <a:defRPr b="1" spc="-5" sz="1400">
                <a:latin typeface="Arial"/>
                <a:ea typeface="Arial"/>
                <a:cs typeface="Arial"/>
                <a:sym typeface="Arial"/>
              </a:defRPr>
            </a:pPr>
            <a:r>
              <a:t>CRD-MC2X-2SUCHG-01</a:t>
            </a:r>
          </a:p>
          <a:p>
            <a:pPr marR="7620" indent="1270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Single slot </a:t>
            </a:r>
            <a:r>
              <a:rPr spc="-5"/>
              <a:t>USB </a:t>
            </a:r>
            <a:r>
              <a:t>cradle </a:t>
            </a:r>
            <a:r>
              <a:rPr spc="-5"/>
              <a:t>with </a:t>
            </a:r>
            <a:r>
              <a:t>spare battery charging, charges one  </a:t>
            </a:r>
            <a:r>
              <a:rPr spc="-5"/>
              <a:t>device </a:t>
            </a:r>
            <a:r>
              <a:t>and one spare </a:t>
            </a:r>
            <a:r>
              <a:rPr spc="-15"/>
              <a:t>battery. </a:t>
            </a:r>
            <a:r>
              <a:rPr spc="-5"/>
              <a:t>Allows USB </a:t>
            </a:r>
            <a:r>
              <a:t>or </a:t>
            </a:r>
            <a:r>
              <a:rPr spc="-5"/>
              <a:t>ethernet  communication </a:t>
            </a:r>
            <a:r>
              <a:t>to the </a:t>
            </a:r>
            <a:r>
              <a:rPr spc="-5"/>
              <a:t>device with </a:t>
            </a:r>
            <a:r>
              <a:t>an additional micro-USB</a:t>
            </a:r>
            <a:r>
              <a:rPr spc="-135"/>
              <a:t> </a:t>
            </a:r>
            <a:r>
              <a:t>cable  </a:t>
            </a:r>
            <a:r>
              <a:rPr spc="-5"/>
              <a:t>(25-124330-01R) </a:t>
            </a:r>
            <a:r>
              <a:t>or ethernet dongle</a:t>
            </a:r>
            <a:r>
              <a:rPr spc="-114"/>
              <a:t> </a:t>
            </a:r>
            <a:r>
              <a:rPr spc="-5"/>
              <a:t>(MOD-MT2-EU1-01).</a:t>
            </a:r>
          </a:p>
          <a:p>
            <a:pPr indent="20954">
              <a:spcBef>
                <a:spcPts val="100"/>
              </a:spcBef>
              <a:defRPr b="1" spc="-5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Requires: </a:t>
            </a:r>
            <a:r>
              <a:rPr b="0">
                <a:solidFill>
                  <a:srgbClr val="000000"/>
                </a:solidFill>
              </a:rPr>
              <a:t>Power </a:t>
            </a:r>
            <a:r>
              <a:rPr b="0" spc="0">
                <a:solidFill>
                  <a:srgbClr val="000000"/>
                </a:solidFill>
              </a:rPr>
              <a:t>supply </a:t>
            </a:r>
            <a:r>
              <a:rPr>
                <a:solidFill>
                  <a:srgbClr val="000000"/>
                </a:solidFill>
              </a:rPr>
              <a:t>PWR-BGA12V50W0WW</a:t>
            </a:r>
            <a:r>
              <a:rPr b="0">
                <a:solidFill>
                  <a:srgbClr val="000000"/>
                </a:solidFill>
              </a:rPr>
              <a:t>, DC </a:t>
            </a:r>
            <a:r>
              <a:rPr b="0" spc="0">
                <a:solidFill>
                  <a:srgbClr val="000000"/>
                </a:solidFill>
              </a:rPr>
              <a:t>line</a:t>
            </a:r>
            <a:r>
              <a:rPr b="0" spc="-35">
                <a:solidFill>
                  <a:srgbClr val="000000"/>
                </a:solidFill>
              </a:rPr>
              <a:t> </a:t>
            </a:r>
            <a:r>
              <a:rPr b="0" spc="0">
                <a:solidFill>
                  <a:srgbClr val="000000"/>
                </a:solidFill>
              </a:rPr>
              <a:t>cord</a:t>
            </a:r>
          </a:p>
          <a:p>
            <a:pPr indent="20954">
              <a:defRPr b="1" spc="-5" sz="1400">
                <a:latin typeface="Arial"/>
                <a:ea typeface="Arial"/>
                <a:cs typeface="Arial"/>
                <a:sym typeface="Arial"/>
              </a:defRPr>
            </a:pPr>
            <a:r>
              <a:t>CBL-DC-388A1-01 </a:t>
            </a:r>
            <a:r>
              <a:rPr b="0" spc="0"/>
              <a:t>and country specific 3 </a:t>
            </a:r>
            <a:r>
              <a:rPr b="0"/>
              <a:t>wire </a:t>
            </a:r>
            <a:r>
              <a:rPr b="0" spc="0"/>
              <a:t>AC line</a:t>
            </a:r>
            <a:r>
              <a:rPr b="0" spc="-215"/>
              <a:t> </a:t>
            </a:r>
            <a:r>
              <a:rPr b="0" spc="0"/>
              <a:t>cord.</a:t>
            </a:r>
          </a:p>
        </p:txBody>
      </p:sp>
      <p:sp>
        <p:nvSpPr>
          <p:cNvPr id="168" name="object 7"/>
          <p:cNvSpPr/>
          <p:nvPr/>
        </p:nvSpPr>
        <p:spPr>
          <a:xfrm>
            <a:off x="6467854" y="5827776"/>
            <a:ext cx="1062228" cy="79705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69" name="object 8"/>
          <p:cNvSpPr/>
          <p:nvPr/>
        </p:nvSpPr>
        <p:spPr>
          <a:xfrm>
            <a:off x="6297167" y="3528059"/>
            <a:ext cx="1385316" cy="102029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70" name="object 9"/>
          <p:cNvSpPr/>
          <p:nvPr/>
        </p:nvSpPr>
        <p:spPr>
          <a:xfrm>
            <a:off x="6646750" y="4815085"/>
            <a:ext cx="788143" cy="82904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174" name="object 10"/>
          <p:cNvGrpSpPr/>
          <p:nvPr/>
        </p:nvGrpSpPr>
        <p:grpSpPr>
          <a:xfrm>
            <a:off x="600454" y="12191"/>
            <a:ext cx="5280662" cy="3427476"/>
            <a:chOff x="0" y="0"/>
            <a:chExt cx="5280661" cy="3427475"/>
          </a:xfrm>
        </p:grpSpPr>
        <p:sp>
          <p:nvSpPr>
            <p:cNvPr id="171" name="object 11"/>
            <p:cNvSpPr/>
            <p:nvPr/>
          </p:nvSpPr>
          <p:spPr>
            <a:xfrm>
              <a:off x="1883665" y="1286255"/>
              <a:ext cx="2926081" cy="2141221"/>
            </a:xfrm>
            <a:prstGeom prst="rect">
              <a:avLst/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2" name="object 12"/>
            <p:cNvSpPr/>
            <p:nvPr/>
          </p:nvSpPr>
          <p:spPr>
            <a:xfrm>
              <a:off x="0" y="1473709"/>
              <a:ext cx="2302765" cy="1889761"/>
            </a:xfrm>
            <a:prstGeom prst="rect">
              <a:avLst/>
            </a:prstGeom>
            <a:blipFill rotWithShape="1">
              <a:blip r:embed="rId7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3" name="object 13"/>
            <p:cNvSpPr/>
            <p:nvPr/>
          </p:nvSpPr>
          <p:spPr>
            <a:xfrm>
              <a:off x="4329685" y="0"/>
              <a:ext cx="950977" cy="935736"/>
            </a:xfrm>
            <a:prstGeom prst="rect">
              <a:avLst/>
            </a:prstGeom>
            <a:blipFill rotWithShape="1">
              <a:blip r:embed="rId8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77" name="object 14"/>
          <p:cNvGrpSpPr/>
          <p:nvPr/>
        </p:nvGrpSpPr>
        <p:grpSpPr>
          <a:xfrm>
            <a:off x="6234684" y="731518"/>
            <a:ext cx="5387341" cy="1240538"/>
            <a:chOff x="0" y="0"/>
            <a:chExt cx="5387340" cy="1240536"/>
          </a:xfrm>
        </p:grpSpPr>
        <p:sp>
          <p:nvSpPr>
            <p:cNvPr id="175" name="object 15"/>
            <p:cNvSpPr/>
            <p:nvPr/>
          </p:nvSpPr>
          <p:spPr>
            <a:xfrm>
              <a:off x="292006" y="168125"/>
              <a:ext cx="900952" cy="870936"/>
            </a:xfrm>
            <a:prstGeom prst="rect">
              <a:avLst/>
            </a:prstGeom>
            <a:blipFill rotWithShape="1">
              <a:blip r:embed="rId9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6" name="object 16"/>
            <p:cNvSpPr/>
            <p:nvPr/>
          </p:nvSpPr>
          <p:spPr>
            <a:xfrm>
              <a:off x="0" y="0"/>
              <a:ext cx="5387341" cy="1240537"/>
            </a:xfrm>
            <a:prstGeom prst="rect">
              <a:avLst/>
            </a:prstGeom>
            <a:noFill/>
            <a:ln w="57150" cap="flat">
              <a:solidFill>
                <a:srgbClr val="00AFE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78" name="object 17"/>
          <p:cNvSpPr/>
          <p:nvPr/>
        </p:nvSpPr>
        <p:spPr>
          <a:xfrm>
            <a:off x="6507595" y="2725000"/>
            <a:ext cx="930922" cy="725320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aphicFrame>
        <p:nvGraphicFramePr>
          <p:cNvPr id="179" name="object 18"/>
          <p:cNvGraphicFramePr/>
          <p:nvPr/>
        </p:nvGraphicFramePr>
        <p:xfrm>
          <a:off x="6235446" y="160401"/>
          <a:ext cx="5386704" cy="646442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196590"/>
                <a:gridCol w="203834"/>
                <a:gridCol w="659764"/>
                <a:gridCol w="1326514"/>
              </a:tblGrid>
              <a:tr h="626554">
                <a:tc gridSpan="4">
                  <a:txBody>
                    <a:bodyPr/>
                    <a:lstStyle/>
                    <a:p>
                      <a:pPr marR="280670" indent="238125" algn="l">
                        <a:spcBef>
                          <a:spcPts val="700"/>
                        </a:spcBef>
                        <a:defRPr sz="1400">
                          <a:solidFill>
                            <a:srgbClr val="FFFFFF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  <a:r>
                        <a:t>Additional Accessories </a:t>
                      </a:r>
                      <a:r>
                        <a:rPr spc="-5"/>
                        <a:t>for Device-only </a:t>
                      </a:r>
                      <a:r>
                        <a:t>Single </a:t>
                      </a:r>
                      <a:r>
                        <a:rPr spc="-5"/>
                        <a:t>Slot  </a:t>
                      </a:r>
                      <a:r>
                        <a:rPr spc="5"/>
                        <a:t>Cradle</a:t>
                      </a:r>
                    </a:p>
                  </a:txBody>
                  <a:tcPr marL="0" marR="0" marT="0" marB="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0AFE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44208">
                <a:tc rowSpan="2">
                  <a:txBody>
                    <a:bodyPr/>
                    <a:lstStyle/>
                    <a:p>
                      <a:pPr indent="1463039" algn="l">
                        <a:lnSpc>
                          <a:spcPts val="1400"/>
                        </a:lnSpc>
                        <a:spcBef>
                          <a:spcPts val="1100"/>
                        </a:spcBef>
                        <a:defRPr b="1" spc="-5" sz="1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PWR-WUA5V12W0</a:t>
                      </a:r>
                      <a:r>
                        <a:rPr>
                          <a:solidFill>
                            <a:srgbClr val="00A7FF"/>
                          </a:solidFill>
                        </a:rPr>
                        <a:t>XX</a:t>
                      </a:r>
                    </a:p>
                    <a:p>
                      <a:pPr indent="1463039" algn="l">
                        <a:lnSpc>
                          <a:spcPts val="1300"/>
                        </a:lnSpc>
                        <a:defRPr spc="-4" sz="11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AC/DC power</a:t>
                      </a:r>
                      <a:r>
                        <a:rPr spc="0"/>
                        <a:t> </a:t>
                      </a:r>
                      <a:r>
                        <a:t>supply</a:t>
                      </a:r>
                    </a:p>
                    <a:p>
                      <a:pPr marR="164464" indent="1463039" algn="l">
                        <a:defRPr b="1" spc="-19" sz="11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AC </a:t>
                      </a:r>
                      <a:r>
                        <a:rPr spc="0"/>
                        <a:t>Input: </a:t>
                      </a:r>
                      <a:r>
                        <a:rPr b="0" spc="-4"/>
                        <a:t>100-240VAC  </a:t>
                      </a:r>
                      <a:r>
                        <a:rPr spc="-4"/>
                        <a:t>DC </a:t>
                      </a:r>
                      <a:r>
                        <a:rPr spc="0"/>
                        <a:t>Output: </a:t>
                      </a:r>
                      <a:r>
                        <a:rPr b="0" spc="-4"/>
                        <a:t>5VDC,</a:t>
                      </a:r>
                      <a:r>
                        <a:rPr b="0" spc="-85"/>
                        <a:t> </a:t>
                      </a:r>
                      <a:r>
                        <a:rPr b="0" spc="0"/>
                        <a:t>2.5A,  </a:t>
                      </a:r>
                      <a:r>
                        <a:rPr b="0" spc="-4"/>
                        <a:t>12.5W</a:t>
                      </a:r>
                    </a:p>
                  </a:txBody>
                  <a:tcPr marL="0" marR="0" marT="0" marB="0" anchor="t" anchorCtr="0" horzOverflow="overflow">
                    <a:lnR w="6350">
                      <a:solidFill>
                        <a:srgbClr val="00A7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00A7FF"/>
                      </a:solidFill>
                    </a:lnL>
                    <a:lnT w="38100">
                      <a:solidFill>
                        <a:srgbClr val="FFFFFF"/>
                      </a:solidFill>
                    </a:lnT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World-Wide:</a:t>
                      </a:r>
                    </a:p>
                  </a:txBody>
                  <a:tcPr marL="0" marR="0" marT="0" marB="0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b="1" spc="-5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PWR-WUA5V12W0WW</a:t>
                      </a:r>
                    </a:p>
                  </a:txBody>
                  <a:tcPr marL="0" marR="0" marT="0" marB="0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00AFEF"/>
                    </a:solidFill>
                  </a:tcPr>
                </a:tc>
              </a:tr>
              <a:tr h="1098804">
                <a:tc vMerge="1">
                  <a:tcPr/>
                </a:tc>
                <a:tc gridSpan="3">
                  <a:txBody>
                    <a:bodyPr/>
                    <a:lstStyle/>
                    <a:p>
                      <a:pPr marL="81280" marR="83819" indent="328929">
                        <a:lnSpc>
                          <a:spcPts val="1000"/>
                        </a:lnSpc>
                        <a:defRPr sz="9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Australia:</a:t>
                      </a:r>
                      <a:r>
                        <a:rPr spc="-80"/>
                        <a:t> </a:t>
                      </a:r>
                      <a:r>
                        <a:rPr b="1" spc="-5"/>
                        <a:t>PWR-WUA5V12W0AU </a:t>
                      </a:r>
                      <a:r>
                        <a:rPr b="1"/>
                        <a:t> </a:t>
                      </a:r>
                      <a:r>
                        <a:rPr spc="-5"/>
                        <a:t>Brazil:</a:t>
                      </a:r>
                      <a:r>
                        <a:rPr spc="-25"/>
                        <a:t> </a:t>
                      </a:r>
                      <a:r>
                        <a:rPr b="1" spc="-5"/>
                        <a:t>PWR-WUA5V12W0BR </a:t>
                      </a:r>
                      <a:r>
                        <a:rPr b="1"/>
                        <a:t> </a:t>
                      </a:r>
                      <a:r>
                        <a:t>China:</a:t>
                      </a:r>
                      <a:r>
                        <a:rPr spc="-55"/>
                        <a:t> </a:t>
                      </a:r>
                      <a:r>
                        <a:rPr b="1" spc="-5"/>
                        <a:t>PWR-WUA5V12W0CN </a:t>
                      </a:r>
                      <a:r>
                        <a:rPr b="1"/>
                        <a:t> </a:t>
                      </a:r>
                      <a:r>
                        <a:t>Europe:</a:t>
                      </a:r>
                      <a:r>
                        <a:rPr spc="-60"/>
                        <a:t> </a:t>
                      </a:r>
                      <a:r>
                        <a:rPr b="1" spc="-5"/>
                        <a:t>PWR-WUA5V12W0EU </a:t>
                      </a:r>
                      <a:r>
                        <a:rPr b="1"/>
                        <a:t> </a:t>
                      </a:r>
                      <a:r>
                        <a:t>India:</a:t>
                      </a:r>
                      <a:r>
                        <a:rPr spc="-60"/>
                        <a:t> </a:t>
                      </a:r>
                      <a:r>
                        <a:rPr b="1" spc="-5"/>
                        <a:t>PWR-WUA5V12W0IN</a:t>
                      </a:r>
                    </a:p>
                    <a:p>
                      <a:pPr marR="83819">
                        <a:lnSpc>
                          <a:spcPts val="1000"/>
                        </a:lnSpc>
                        <a:defRPr sz="9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Korea:</a:t>
                      </a:r>
                      <a:r>
                        <a:rPr spc="-50"/>
                        <a:t> </a:t>
                      </a:r>
                      <a:r>
                        <a:rPr b="1" spc="-5"/>
                        <a:t>PWR-WUA5V12W0KR</a:t>
                      </a:r>
                    </a:p>
                    <a:p>
                      <a:pPr marR="84455">
                        <a:defRPr sz="9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UK:</a:t>
                      </a:r>
                      <a:r>
                        <a:rPr spc="-45"/>
                        <a:t> </a:t>
                      </a:r>
                      <a:r>
                        <a:rPr b="1" spc="-5"/>
                        <a:t>PWR-WUA5V12W0GB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00A7FF"/>
                      </a:solidFill>
                    </a:lnL>
                    <a:lnB w="76200">
                      <a:solidFill>
                        <a:srgbClr val="FFFFFF"/>
                      </a:solidFill>
                    </a:lnB>
                    <a:solidFill>
                      <a:srgbClr val="00AFE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639698">
                <a:tc gridSpan="4">
                  <a:txBody>
                    <a:bodyPr/>
                    <a:lstStyle/>
                    <a:p>
                      <a:pPr marR="283845" indent="239395" algn="l">
                        <a:spcBef>
                          <a:spcPts val="900"/>
                        </a:spcBef>
                        <a:defRPr sz="1400">
                          <a:solidFill>
                            <a:srgbClr val="FFFFFF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  <a:r>
                        <a:t>Additional Accessories </a:t>
                      </a:r>
                      <a:r>
                        <a:rPr spc="-5"/>
                        <a:t>for </a:t>
                      </a:r>
                      <a:r>
                        <a:t>Single </a:t>
                      </a:r>
                      <a:r>
                        <a:rPr spc="-5"/>
                        <a:t>Slot </a:t>
                      </a:r>
                      <a:r>
                        <a:rPr spc="5"/>
                        <a:t>Cradle</a:t>
                      </a:r>
                      <a:r>
                        <a:rPr spc="-80"/>
                        <a:t> </a:t>
                      </a:r>
                      <a:r>
                        <a:rPr spc="-5"/>
                        <a:t>with  </a:t>
                      </a:r>
                      <a:r>
                        <a:t>Spare </a:t>
                      </a:r>
                      <a:r>
                        <a:rPr spc="10"/>
                        <a:t>Battery</a:t>
                      </a:r>
                      <a:r>
                        <a:rPr spc="-10"/>
                        <a:t> </a:t>
                      </a:r>
                      <a:r>
                        <a:rPr spc="5"/>
                        <a:t>Charger</a:t>
                      </a:r>
                    </a:p>
                  </a:txBody>
                  <a:tcPr marL="0" marR="0" marT="0" marB="0" anchor="t" anchorCtr="0" horzOverflow="overflow">
                    <a:lnT w="76200">
                      <a:solidFill>
                        <a:srgbClr val="FFFFFF"/>
                      </a:solidFill>
                    </a:lnT>
                    <a:solidFill>
                      <a:srgbClr val="00AFE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955161">
                <a:tc gridSpan="4">
                  <a:txBody>
                    <a:bodyPr/>
                    <a:lstStyle/>
                    <a:p>
                      <a:pPr indent="1463039" algn="l">
                        <a:spcBef>
                          <a:spcPts val="800"/>
                        </a:spcBef>
                        <a:defRPr b="1" spc="-5" sz="1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MOD-MT2-EU1-01</a:t>
                      </a:r>
                    </a:p>
                    <a:p>
                      <a:pPr indent="1463039" algn="l">
                        <a:spcBef>
                          <a:spcPts val="200"/>
                        </a:spcBef>
                        <a:defRPr spc="-4" sz="11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USB </a:t>
                      </a:r>
                      <a:r>
                        <a:rPr spc="0"/>
                        <a:t>To Ethernet </a:t>
                      </a:r>
                      <a:r>
                        <a:t>Module. Mechanical switch </a:t>
                      </a:r>
                      <a:r>
                        <a:rPr spc="0"/>
                        <a:t>selects</a:t>
                      </a:r>
                    </a:p>
                    <a:p>
                      <a:pPr indent="1463039" algn="l">
                        <a:defRPr spc="-4" sz="11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between USB </a:t>
                      </a:r>
                      <a:r>
                        <a:rPr spc="0"/>
                        <a:t>port and </a:t>
                      </a:r>
                      <a:r>
                        <a:t>RJ45 Ethernet</a:t>
                      </a:r>
                      <a:r>
                        <a:rPr spc="-55"/>
                        <a:t> </a:t>
                      </a:r>
                      <a:r>
                        <a:rPr spc="0"/>
                        <a:t>jack.</a:t>
                      </a:r>
                    </a:p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indent="1463039" algn="l">
                        <a:defRPr b="1" spc="-5" sz="1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PWR-BGA12V50W0WW</a:t>
                      </a:r>
                    </a:p>
                    <a:p>
                      <a:pPr marR="647700" indent="1463039" algn="l">
                        <a:defRPr spc="-4" sz="11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Level VI AC/DC power supply </a:t>
                      </a:r>
                      <a:r>
                        <a:rPr spc="0"/>
                        <a:t>(brick, </a:t>
                      </a:r>
                      <a:r>
                        <a:t>replacement </a:t>
                      </a:r>
                      <a:r>
                        <a:rPr spc="4"/>
                        <a:t>for  </a:t>
                      </a:r>
                      <a:r>
                        <a:rPr spc="0"/>
                        <a:t>PWRS-14000-148R)</a:t>
                      </a:r>
                    </a:p>
                    <a:p>
                      <a:pPr indent="1463039" algn="l">
                        <a:defRPr b="1" spc="-19" sz="11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AC </a:t>
                      </a:r>
                      <a:r>
                        <a:rPr spc="0"/>
                        <a:t>Input: </a:t>
                      </a:r>
                      <a:r>
                        <a:rPr b="0" spc="-4"/>
                        <a:t>100-240VAC,</a:t>
                      </a:r>
                      <a:r>
                        <a:rPr b="0" spc="39"/>
                        <a:t> </a:t>
                      </a:r>
                      <a:r>
                        <a:rPr b="0" spc="0"/>
                        <a:t>2.4A</a:t>
                      </a:r>
                    </a:p>
                    <a:p>
                      <a:pPr indent="1463039" algn="l">
                        <a:defRPr b="1" spc="-4" sz="11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DC </a:t>
                      </a:r>
                      <a:r>
                        <a:rPr spc="0"/>
                        <a:t>Output: </a:t>
                      </a:r>
                      <a:r>
                        <a:rPr b="0"/>
                        <a:t>12VDC, </a:t>
                      </a:r>
                      <a:r>
                        <a:rPr b="0" spc="0"/>
                        <a:t>4.16A,</a:t>
                      </a:r>
                      <a:r>
                        <a:rPr b="0" spc="-35"/>
                        <a:t> </a:t>
                      </a:r>
                      <a:r>
                        <a:rPr b="0" spc="0"/>
                        <a:t>50W</a:t>
                      </a:r>
                    </a:p>
                    <a:p>
                      <a:pPr marR="559434" indent="1463039" algn="l">
                        <a:defRPr b="1" spc="-4" sz="1100" u="sng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Requires:</a:t>
                      </a:r>
                      <a:r>
                        <a:rPr u="none">
                          <a:uFillTx/>
                        </a:rPr>
                        <a:t> </a:t>
                      </a:r>
                      <a:r>
                        <a:rPr b="0" u="none">
                          <a:solidFill>
                            <a:srgbClr val="000000"/>
                          </a:solidFill>
                          <a:uFillTx/>
                        </a:rPr>
                        <a:t>DC line </a:t>
                      </a:r>
                      <a:r>
                        <a:rPr b="0" spc="0" u="none">
                          <a:solidFill>
                            <a:srgbClr val="000000"/>
                          </a:solidFill>
                          <a:uFillTx/>
                        </a:rPr>
                        <a:t>cord and country specific grounded  AC </a:t>
                      </a:r>
                      <a:r>
                        <a:rPr b="0" u="none">
                          <a:solidFill>
                            <a:srgbClr val="000000"/>
                          </a:solidFill>
                          <a:uFillTx/>
                        </a:rPr>
                        <a:t>line</a:t>
                      </a:r>
                      <a:r>
                        <a:rPr b="0" spc="4" u="none">
                          <a:solidFill>
                            <a:srgbClr val="000000"/>
                          </a:solidFill>
                          <a:uFillTx/>
                        </a:rPr>
                        <a:t> </a:t>
                      </a:r>
                      <a:r>
                        <a:rPr b="0" spc="0" u="none">
                          <a:solidFill>
                            <a:srgbClr val="000000"/>
                          </a:solidFill>
                          <a:uFillTx/>
                        </a:rPr>
                        <a:t>cord.</a:t>
                      </a:r>
                    </a:p>
                    <a:p>
                      <a:pPr indent="1463039" algn="l">
                        <a:spcBef>
                          <a:spcPts val="700"/>
                        </a:spcBef>
                        <a:defRPr b="1" spc="-10" sz="1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CBL-DC-388A1-01</a:t>
                      </a:r>
                    </a:p>
                    <a:p>
                      <a:pPr marR="668655" indent="1463039" algn="l">
                        <a:spcBef>
                          <a:spcPts val="200"/>
                        </a:spcBef>
                        <a:defRPr spc="-4" sz="11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DC line </a:t>
                      </a:r>
                      <a:r>
                        <a:rPr spc="0"/>
                        <a:t>cord </a:t>
                      </a:r>
                      <a:r>
                        <a:rPr spc="4"/>
                        <a:t>for </a:t>
                      </a:r>
                      <a:r>
                        <a:t>running </a:t>
                      </a:r>
                      <a:r>
                        <a:rPr spc="0"/>
                        <a:t>the </a:t>
                      </a:r>
                      <a:r>
                        <a:t>single slot cradles </a:t>
                      </a:r>
                      <a:r>
                        <a:rPr spc="0"/>
                        <a:t>or  battery chargers </a:t>
                      </a:r>
                      <a:r>
                        <a:rPr spc="4"/>
                        <a:t>from </a:t>
                      </a:r>
                      <a:r>
                        <a:rPr spc="0"/>
                        <a:t>a </a:t>
                      </a:r>
                      <a:r>
                        <a:t>single Level VI power</a:t>
                      </a:r>
                      <a:r>
                        <a:rPr spc="-110"/>
                        <a:t> </a:t>
                      </a:r>
                      <a:r>
                        <a:t>supply  </a:t>
                      </a:r>
                      <a:r>
                        <a:rPr spc="0"/>
                        <a:t>PWR-BGA12V50W0WW, </a:t>
                      </a:r>
                      <a:r>
                        <a:t>Level VI replacement </a:t>
                      </a:r>
                      <a:r>
                        <a:rPr spc="4"/>
                        <a:t>for  </a:t>
                      </a:r>
                      <a:r>
                        <a:rPr spc="0"/>
                        <a:t>PWRS-14000-148R.</a:t>
                      </a:r>
                    </a:p>
                    <a:p>
                      <a:pPr algn="l">
                        <a:def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indent="1463039" algn="l">
                        <a:defRPr b="1" spc="-10" sz="1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Various </a:t>
                      </a:r>
                      <a:r>
                        <a:rPr spc="-5"/>
                        <a:t>Part Numbers </a:t>
                      </a:r>
                      <a:r>
                        <a:rPr spc="0"/>
                        <a:t>– </a:t>
                      </a:r>
                      <a:r>
                        <a:rPr spc="-5"/>
                        <a:t>please contact</a:t>
                      </a:r>
                      <a:r>
                        <a:rPr spc="-45"/>
                        <a:t> </a:t>
                      </a:r>
                      <a:r>
                        <a:t>your</a:t>
                      </a:r>
                    </a:p>
                    <a:p>
                      <a:pPr indent="1463039" algn="l">
                        <a:defRPr b="1" sz="1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Zebra sales associate </a:t>
                      </a:r>
                      <a:r>
                        <a:rPr spc="-5"/>
                        <a:t>for </a:t>
                      </a:r>
                      <a:r>
                        <a:t>more</a:t>
                      </a:r>
                      <a:r>
                        <a:rPr spc="-95"/>
                        <a:t> </a:t>
                      </a:r>
                      <a:r>
                        <a:t>details</a:t>
                      </a:r>
                    </a:p>
                    <a:p>
                      <a:pPr marR="339090" indent="1463039" algn="l">
                        <a:spcBef>
                          <a:spcPts val="100"/>
                        </a:spcBef>
                        <a:defRPr sz="11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AC </a:t>
                      </a:r>
                      <a:r>
                        <a:rPr spc="-4"/>
                        <a:t>line </a:t>
                      </a:r>
                      <a:r>
                        <a:t>cord, 7.5 feet </a:t>
                      </a:r>
                      <a:r>
                        <a:rPr spc="-4"/>
                        <a:t>long, </a:t>
                      </a:r>
                      <a:r>
                        <a:t>grounded, three </a:t>
                      </a:r>
                      <a:r>
                        <a:rPr spc="-9"/>
                        <a:t>wire </a:t>
                      </a:r>
                      <a:r>
                        <a:rPr spc="4"/>
                        <a:t>for</a:t>
                      </a:r>
                      <a:r>
                        <a:rPr spc="-159"/>
                        <a:t> </a:t>
                      </a:r>
                      <a:r>
                        <a:rPr spc="-4"/>
                        <a:t>power  supplies.</a:t>
                      </a:r>
                    </a:p>
                  </a:txBody>
                  <a:tcPr marL="0" marR="0" marT="0" marB="0" anchor="t" anchorCtr="0" horzOverflow="overflow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ject 2"/>
          <p:cNvSpPr txBox="1"/>
          <p:nvPr/>
        </p:nvSpPr>
        <p:spPr>
          <a:xfrm>
            <a:off x="182878" y="6562566"/>
            <a:ext cx="1178562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800"/>
              </a:lnSpc>
              <a:defRPr sz="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ZEBRA</a:t>
            </a:r>
            <a:r>
              <a:rPr spc="-85"/>
              <a:t> </a:t>
            </a:r>
            <a:r>
              <a:t>TECHNOLOGIES</a:t>
            </a:r>
          </a:p>
        </p:txBody>
      </p:sp>
      <p:sp>
        <p:nvSpPr>
          <p:cNvPr id="182" name="object 3"/>
          <p:cNvSpPr/>
          <p:nvPr/>
        </p:nvSpPr>
        <p:spPr>
          <a:xfrm>
            <a:off x="6092952" y="6339840"/>
            <a:ext cx="6096001" cy="5181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3" name="object 4"/>
          <p:cNvSpPr/>
          <p:nvPr/>
        </p:nvSpPr>
        <p:spPr>
          <a:xfrm>
            <a:off x="-1" y="0"/>
            <a:ext cx="5890262" cy="6858000"/>
          </a:xfrm>
          <a:prstGeom prst="rect">
            <a:avLst/>
          </a:prstGeom>
          <a:solidFill>
            <a:srgbClr val="E8E8E8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4" name="object 5"/>
          <p:cNvSpPr txBox="1"/>
          <p:nvPr/>
        </p:nvSpPr>
        <p:spPr>
          <a:xfrm>
            <a:off x="444499" y="447299"/>
            <a:ext cx="2580007" cy="790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500"/>
              </a:spcBef>
              <a:defRPr b="1" spc="-5" sz="2800">
                <a:latin typeface="Arial"/>
                <a:ea typeface="Arial"/>
                <a:cs typeface="Arial"/>
                <a:sym typeface="Arial"/>
              </a:defRPr>
            </a:pPr>
            <a:r>
              <a:t>Cradle</a:t>
            </a:r>
            <a:r>
              <a:rPr spc="-25"/>
              <a:t> </a:t>
            </a:r>
            <a:r>
              <a:rPr spc="-10"/>
              <a:t>System</a:t>
            </a:r>
          </a:p>
          <a:p>
            <a:pPr indent="12700">
              <a:spcBef>
                <a:spcPts val="300"/>
              </a:spcBef>
              <a:defRPr b="1" sz="2400">
                <a:solidFill>
                  <a:srgbClr val="0079B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Multi-slot</a:t>
            </a:r>
            <a:r>
              <a:rPr spc="-95"/>
              <a:t> </a:t>
            </a:r>
            <a:r>
              <a:rPr spc="-5"/>
              <a:t>Cradles</a:t>
            </a:r>
          </a:p>
        </p:txBody>
      </p:sp>
      <p:sp>
        <p:nvSpPr>
          <p:cNvPr id="185" name="object 6"/>
          <p:cNvSpPr txBox="1"/>
          <p:nvPr>
            <p:ph type="title"/>
          </p:nvPr>
        </p:nvSpPr>
        <p:spPr>
          <a:xfrm>
            <a:off x="3887978" y="126872"/>
            <a:ext cx="4416043" cy="391160"/>
          </a:xfrm>
          <a:prstGeom prst="rect">
            <a:avLst/>
          </a:prstGeom>
        </p:spPr>
        <p:txBody>
          <a:bodyPr/>
          <a:lstStyle/>
          <a:p>
            <a:pPr indent="2356485">
              <a:spcBef>
                <a:spcPts val="100"/>
              </a:spcBef>
            </a:pPr>
            <a:r>
              <a:t>Main</a:t>
            </a:r>
            <a:r>
              <a:rPr spc="-100"/>
              <a:t> Features</a:t>
            </a:r>
          </a:p>
        </p:txBody>
      </p:sp>
      <p:sp>
        <p:nvSpPr>
          <p:cNvPr id="186" name="object 7"/>
          <p:cNvSpPr txBox="1"/>
          <p:nvPr/>
        </p:nvSpPr>
        <p:spPr>
          <a:xfrm>
            <a:off x="6244590" y="580643"/>
            <a:ext cx="5512436" cy="1010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84785" indent="-172720">
              <a:spcBef>
                <a:spcPts val="100"/>
              </a:spcBef>
              <a:buSzPct val="100000"/>
              <a:buChar char="•"/>
              <a:tabLst>
                <a:tab pos="177800" algn="l"/>
              </a:tabLst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Charge only</a:t>
            </a:r>
            <a:r>
              <a:rPr spc="-50"/>
              <a:t> </a:t>
            </a:r>
            <a:r>
              <a:rPr spc="-5"/>
              <a:t>configurations</a:t>
            </a:r>
          </a:p>
          <a:p>
            <a:pPr marL="184785" indent="-172720">
              <a:buSzPct val="100000"/>
              <a:buChar char="•"/>
              <a:tabLst>
                <a:tab pos="177800" algn="l"/>
              </a:tabLst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Charges </a:t>
            </a:r>
            <a:r>
              <a:rPr spc="-5"/>
              <a:t>five devices or </a:t>
            </a:r>
            <a:r>
              <a:t>four </a:t>
            </a:r>
            <a:r>
              <a:rPr spc="-5"/>
              <a:t>devices with </a:t>
            </a:r>
            <a:r>
              <a:t>four spare</a:t>
            </a:r>
            <a:r>
              <a:rPr spc="-135"/>
              <a:t> </a:t>
            </a:r>
            <a:r>
              <a:t>batteries</a:t>
            </a:r>
          </a:p>
          <a:p>
            <a:pPr marL="184785" marR="5080" indent="-172720">
              <a:buSzPct val="100000"/>
              <a:buChar char="•"/>
              <a:tabLst>
                <a:tab pos="177800" algn="l"/>
              </a:tabLst>
              <a:defRPr spc="-5" sz="1400">
                <a:latin typeface="Arial"/>
                <a:ea typeface="Arial"/>
                <a:cs typeface="Arial"/>
                <a:sym typeface="Arial"/>
              </a:defRPr>
            </a:pPr>
            <a:r>
              <a:t>Compatible with </a:t>
            </a:r>
            <a:r>
              <a:rPr spc="0"/>
              <a:t>all </a:t>
            </a:r>
            <a:r>
              <a:t>MC2200/MC2700 </a:t>
            </a:r>
            <a:r>
              <a:rPr spc="0"/>
              <a:t>batteries (in </a:t>
            </a:r>
            <a:r>
              <a:t>device </a:t>
            </a:r>
            <a:r>
              <a:rPr spc="0"/>
              <a:t>&amp; in</a:t>
            </a:r>
            <a:r>
              <a:rPr spc="-75"/>
              <a:t> </a:t>
            </a:r>
            <a:r>
              <a:rPr spc="0"/>
              <a:t>spare  charger)</a:t>
            </a:r>
          </a:p>
          <a:p>
            <a:pPr marL="184785" indent="-172720">
              <a:buSzPct val="100000"/>
              <a:buChar char="•"/>
              <a:tabLst>
                <a:tab pos="177800" algn="l"/>
              </a:tabLst>
              <a:defRPr spc="-5" sz="1400">
                <a:latin typeface="Arial"/>
                <a:ea typeface="Arial"/>
                <a:cs typeface="Arial"/>
                <a:sym typeface="Arial"/>
              </a:defRPr>
            </a:pPr>
            <a:r>
              <a:t>Desk/Wall/Rack </a:t>
            </a:r>
            <a:r>
              <a:rPr spc="0"/>
              <a:t>mount</a:t>
            </a:r>
            <a:r>
              <a:rPr spc="-70"/>
              <a:t> </a:t>
            </a:r>
            <a:r>
              <a:rPr spc="0"/>
              <a:t>options</a:t>
            </a:r>
          </a:p>
        </p:txBody>
      </p:sp>
      <p:grpSp>
        <p:nvGrpSpPr>
          <p:cNvPr id="190" name="object 8"/>
          <p:cNvGrpSpPr/>
          <p:nvPr/>
        </p:nvGrpSpPr>
        <p:grpSpPr>
          <a:xfrm>
            <a:off x="6304787" y="1822704"/>
            <a:ext cx="5387342" cy="4503421"/>
            <a:chOff x="0" y="0"/>
            <a:chExt cx="5387340" cy="4503419"/>
          </a:xfrm>
        </p:grpSpPr>
        <p:sp>
          <p:nvSpPr>
            <p:cNvPr id="187" name="object 9"/>
            <p:cNvSpPr/>
            <p:nvPr/>
          </p:nvSpPr>
          <p:spPr>
            <a:xfrm>
              <a:off x="0" y="484631"/>
              <a:ext cx="5387341" cy="4018789"/>
            </a:xfrm>
            <a:prstGeom prst="rect">
              <a:avLst/>
            </a:prstGeom>
            <a:noFill/>
            <a:ln w="57150" cap="flat">
              <a:solidFill>
                <a:srgbClr val="00AFE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8" name="object 10"/>
            <p:cNvSpPr/>
            <p:nvPr/>
          </p:nvSpPr>
          <p:spPr>
            <a:xfrm>
              <a:off x="0" y="0"/>
              <a:ext cx="5385817" cy="551689"/>
            </a:xfrm>
            <a:prstGeom prst="rect">
              <a:avLst/>
            </a:prstGeom>
            <a:solidFill>
              <a:srgbClr val="00A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9" name="object 11"/>
            <p:cNvSpPr/>
            <p:nvPr/>
          </p:nvSpPr>
          <p:spPr>
            <a:xfrm>
              <a:off x="0" y="0"/>
              <a:ext cx="5385817" cy="551689"/>
            </a:xfrm>
            <a:prstGeom prst="rect">
              <a:avLst/>
            </a:prstGeom>
            <a:noFill/>
            <a:ln w="57150" cap="flat">
              <a:solidFill>
                <a:srgbClr val="00AFE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91" name="object 12"/>
          <p:cNvSpPr txBox="1"/>
          <p:nvPr/>
        </p:nvSpPr>
        <p:spPr>
          <a:xfrm>
            <a:off x="6304788" y="1987169"/>
            <a:ext cx="5386705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233679">
              <a:spcBef>
                <a:spcPts val="1500"/>
              </a:spcBef>
              <a:defRPr sz="1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Additional Accessories </a:t>
            </a:r>
            <a:r>
              <a:rPr spc="-5"/>
              <a:t>for </a:t>
            </a:r>
            <a:r>
              <a:t>Single </a:t>
            </a:r>
            <a:r>
              <a:rPr spc="-5"/>
              <a:t>Slot</a:t>
            </a:r>
            <a:r>
              <a:rPr spc="-70"/>
              <a:t> </a:t>
            </a:r>
            <a:r>
              <a:rPr spc="5"/>
              <a:t>Cradle</a:t>
            </a:r>
          </a:p>
        </p:txBody>
      </p:sp>
      <p:sp>
        <p:nvSpPr>
          <p:cNvPr id="192" name="object 13"/>
          <p:cNvSpPr txBox="1"/>
          <p:nvPr/>
        </p:nvSpPr>
        <p:spPr>
          <a:xfrm>
            <a:off x="245465" y="4693332"/>
            <a:ext cx="5572126" cy="1962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20954">
              <a:spcBef>
                <a:spcPts val="1100"/>
              </a:spcBef>
              <a:defRPr b="1" u="sng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Multi-Slot </a:t>
            </a:r>
            <a:r>
              <a:rPr spc="-5"/>
              <a:t>Cradle</a:t>
            </a:r>
            <a:r>
              <a:rPr spc="-25"/>
              <a:t> </a:t>
            </a:r>
            <a:r>
              <a:t>Options:</a:t>
            </a:r>
          </a:p>
          <a:p>
            <a:pPr indent="20954">
              <a:spcBef>
                <a:spcPts val="800"/>
              </a:spcBef>
              <a:defRPr b="1" spc="-5" sz="1400">
                <a:latin typeface="Arial"/>
                <a:ea typeface="Arial"/>
                <a:cs typeface="Arial"/>
                <a:sym typeface="Arial"/>
              </a:defRPr>
            </a:pPr>
            <a:r>
              <a:t>CRD-MC2X-5SCHG-01</a:t>
            </a:r>
          </a:p>
          <a:p>
            <a:pPr indent="20954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5-Slot </a:t>
            </a:r>
            <a:r>
              <a:rPr spc="-20"/>
              <a:t>Terminal</a:t>
            </a:r>
            <a:r>
              <a:rPr spc="-80"/>
              <a:t> </a:t>
            </a:r>
            <a:r>
              <a:rPr spc="-10"/>
              <a:t>Charger.</a:t>
            </a:r>
          </a:p>
          <a:p>
            <a:pPr indent="12700">
              <a:spcBef>
                <a:spcPts val="900"/>
              </a:spcBef>
              <a:defRPr b="1" spc="-5" sz="1400">
                <a:latin typeface="Arial"/>
                <a:ea typeface="Arial"/>
                <a:cs typeface="Arial"/>
                <a:sym typeface="Arial"/>
              </a:defRPr>
            </a:pPr>
            <a:r>
              <a:t>CRD-MC2X-4SC4BC-01</a:t>
            </a:r>
          </a:p>
          <a:p>
            <a:pPr indent="1270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4-Slot </a:t>
            </a:r>
            <a:r>
              <a:rPr spc="-20"/>
              <a:t>Terminal </a:t>
            </a:r>
            <a:r>
              <a:t>Charger </a:t>
            </a:r>
            <a:r>
              <a:rPr spc="-5"/>
              <a:t>with </a:t>
            </a:r>
            <a:r>
              <a:t>4-Slot Battery</a:t>
            </a:r>
            <a:r>
              <a:rPr spc="-160"/>
              <a:t> </a:t>
            </a:r>
            <a:r>
              <a:t>Charging.</a:t>
            </a:r>
          </a:p>
          <a:p>
            <a:pPr marR="5080" indent="12700">
              <a:spcBef>
                <a:spcPts val="500"/>
              </a:spcBef>
              <a:defRPr b="1" spc="-15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All </a:t>
            </a:r>
            <a:r>
              <a:rPr spc="0"/>
              <a:t>Multi-Slot </a:t>
            </a:r>
            <a:r>
              <a:rPr spc="-5"/>
              <a:t>Cradles Require</a:t>
            </a:r>
            <a:r>
              <a:rPr spc="-5">
                <a:solidFill>
                  <a:srgbClr val="C00000"/>
                </a:solidFill>
              </a:rPr>
              <a:t>: </a:t>
            </a:r>
            <a:r>
              <a:rPr b="0" spc="-5">
                <a:solidFill>
                  <a:srgbClr val="000000"/>
                </a:solidFill>
              </a:rPr>
              <a:t>Power </a:t>
            </a:r>
            <a:r>
              <a:rPr b="0" spc="0">
                <a:solidFill>
                  <a:srgbClr val="000000"/>
                </a:solidFill>
              </a:rPr>
              <a:t>supply </a:t>
            </a:r>
            <a:r>
              <a:rPr spc="0">
                <a:solidFill>
                  <a:srgbClr val="000000"/>
                </a:solidFill>
              </a:rPr>
              <a:t>PWR-  </a:t>
            </a:r>
            <a:r>
              <a:rPr spc="-5">
                <a:solidFill>
                  <a:srgbClr val="000000"/>
                </a:solidFill>
              </a:rPr>
              <a:t>BGA12V108W0WW</a:t>
            </a:r>
            <a:r>
              <a:rPr b="0" spc="-5">
                <a:solidFill>
                  <a:srgbClr val="000000"/>
                </a:solidFill>
              </a:rPr>
              <a:t>, DC </a:t>
            </a:r>
            <a:r>
              <a:rPr b="0" spc="0">
                <a:solidFill>
                  <a:srgbClr val="000000"/>
                </a:solidFill>
              </a:rPr>
              <a:t>cord </a:t>
            </a:r>
            <a:r>
              <a:rPr spc="-5">
                <a:solidFill>
                  <a:srgbClr val="000000"/>
                </a:solidFill>
              </a:rPr>
              <a:t>CBL-DC-381A1-01 </a:t>
            </a:r>
            <a:r>
              <a:rPr b="0" spc="0">
                <a:solidFill>
                  <a:srgbClr val="000000"/>
                </a:solidFill>
              </a:rPr>
              <a:t>and country specific  3 </a:t>
            </a:r>
            <a:r>
              <a:rPr b="0" spc="-5">
                <a:solidFill>
                  <a:srgbClr val="000000"/>
                </a:solidFill>
              </a:rPr>
              <a:t>wire </a:t>
            </a:r>
            <a:r>
              <a:rPr b="0" spc="0">
                <a:solidFill>
                  <a:srgbClr val="000000"/>
                </a:solidFill>
              </a:rPr>
              <a:t>AC line</a:t>
            </a:r>
            <a:r>
              <a:rPr b="0" spc="-104">
                <a:solidFill>
                  <a:srgbClr val="000000"/>
                </a:solidFill>
              </a:rPr>
              <a:t> </a:t>
            </a:r>
            <a:r>
              <a:rPr b="0" spc="0">
                <a:solidFill>
                  <a:srgbClr val="000000"/>
                </a:solidFill>
              </a:rPr>
              <a:t>cord.</a:t>
            </a:r>
          </a:p>
        </p:txBody>
      </p:sp>
      <p:grpSp>
        <p:nvGrpSpPr>
          <p:cNvPr id="197" name="object 14"/>
          <p:cNvGrpSpPr/>
          <p:nvPr/>
        </p:nvGrpSpPr>
        <p:grpSpPr>
          <a:xfrm>
            <a:off x="6447695" y="2563410"/>
            <a:ext cx="1239707" cy="3671009"/>
            <a:chOff x="0" y="0"/>
            <a:chExt cx="1239706" cy="3671009"/>
          </a:xfrm>
        </p:grpSpPr>
        <p:sp>
          <p:nvSpPr>
            <p:cNvPr id="193" name="object 15"/>
            <p:cNvSpPr/>
            <p:nvPr/>
          </p:nvSpPr>
          <p:spPr>
            <a:xfrm>
              <a:off x="122981" y="2302022"/>
              <a:ext cx="988103" cy="612756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4" name="object 16"/>
            <p:cNvSpPr/>
            <p:nvPr/>
          </p:nvSpPr>
          <p:spPr>
            <a:xfrm>
              <a:off x="177132" y="1292310"/>
              <a:ext cx="918973" cy="73914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5" name="object 17"/>
            <p:cNvSpPr/>
            <p:nvPr/>
          </p:nvSpPr>
          <p:spPr>
            <a:xfrm>
              <a:off x="0" y="3038001"/>
              <a:ext cx="1239707" cy="633009"/>
            </a:xfrm>
            <a:prstGeom prst="rect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6" name="object 18"/>
            <p:cNvSpPr/>
            <p:nvPr/>
          </p:nvSpPr>
          <p:spPr>
            <a:xfrm>
              <a:off x="67970" y="0"/>
              <a:ext cx="1169866" cy="1001226"/>
            </a:xfrm>
            <a:prstGeom prst="rect">
              <a:avLst/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98" name="object 19"/>
          <p:cNvSpPr txBox="1"/>
          <p:nvPr/>
        </p:nvSpPr>
        <p:spPr>
          <a:xfrm>
            <a:off x="7831580" y="2472781"/>
            <a:ext cx="3636010" cy="34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3970">
              <a:spcBef>
                <a:spcPts val="300"/>
              </a:spcBef>
              <a:defRPr b="1" spc="-5" sz="1200">
                <a:latin typeface="Arial"/>
                <a:ea typeface="Arial"/>
                <a:cs typeface="Arial"/>
                <a:sym typeface="Arial"/>
              </a:defRPr>
            </a:pPr>
            <a:r>
              <a:t>PWR-BGA12V108W0WW</a:t>
            </a:r>
          </a:p>
          <a:p>
            <a:pPr marR="293370" indent="10795">
              <a:spcBef>
                <a:spcPts val="200"/>
              </a:spcBef>
              <a:defRPr spc="-4" sz="1100">
                <a:latin typeface="Arial"/>
                <a:ea typeface="Arial"/>
                <a:cs typeface="Arial"/>
                <a:sym typeface="Arial"/>
              </a:defRPr>
            </a:pPr>
            <a:r>
              <a:t>Level VI AC/DC power supply </a:t>
            </a:r>
            <a:r>
              <a:rPr spc="0"/>
              <a:t>(brick, </a:t>
            </a:r>
            <a:r>
              <a:t>Replacement </a:t>
            </a:r>
            <a:r>
              <a:rPr spc="4"/>
              <a:t>for  </a:t>
            </a:r>
            <a:r>
              <a:rPr spc="0"/>
              <a:t>PWRS-14000-241R)</a:t>
            </a:r>
          </a:p>
          <a:p>
            <a:pPr indent="10795">
              <a:defRPr b="1" spc="-19" sz="1100">
                <a:latin typeface="Arial"/>
                <a:ea typeface="Arial"/>
                <a:cs typeface="Arial"/>
                <a:sym typeface="Arial"/>
              </a:defRPr>
            </a:pPr>
            <a:r>
              <a:t>AC </a:t>
            </a:r>
            <a:r>
              <a:rPr spc="0"/>
              <a:t>Input: </a:t>
            </a:r>
            <a:r>
              <a:rPr b="0" spc="-4"/>
              <a:t>100-240V,</a:t>
            </a:r>
            <a:r>
              <a:rPr b="0" spc="9"/>
              <a:t> </a:t>
            </a:r>
            <a:r>
              <a:rPr b="0" spc="0"/>
              <a:t>2.8A</a:t>
            </a:r>
          </a:p>
          <a:p>
            <a:pPr indent="10795">
              <a:defRPr b="1" spc="-4" sz="1100">
                <a:latin typeface="Arial"/>
                <a:ea typeface="Arial"/>
                <a:cs typeface="Arial"/>
                <a:sym typeface="Arial"/>
              </a:defRPr>
            </a:pPr>
            <a:r>
              <a:t>DC </a:t>
            </a:r>
            <a:r>
              <a:rPr spc="0"/>
              <a:t>Output: </a:t>
            </a:r>
            <a:r>
              <a:rPr b="0"/>
              <a:t>12V, 9A,</a:t>
            </a:r>
            <a:r>
              <a:rPr b="0" spc="-39"/>
              <a:t> </a:t>
            </a:r>
            <a:r>
              <a:rPr b="0"/>
              <a:t>108W</a:t>
            </a:r>
          </a:p>
          <a:p>
            <a:pPr marR="32384" indent="10795">
              <a:defRPr b="1" spc="-4" sz="1100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Requires:</a:t>
            </a:r>
            <a:r>
              <a:rPr u="none">
                <a:uFillTx/>
              </a:rPr>
              <a:t> </a:t>
            </a:r>
            <a:r>
              <a:rPr b="0" u="none">
                <a:solidFill>
                  <a:srgbClr val="000000"/>
                </a:solidFill>
                <a:uFillTx/>
              </a:rPr>
              <a:t>DC line </a:t>
            </a:r>
            <a:r>
              <a:rPr b="0" spc="0" u="none">
                <a:solidFill>
                  <a:srgbClr val="000000"/>
                </a:solidFill>
                <a:uFillTx/>
              </a:rPr>
              <a:t>cord and country specific grounded</a:t>
            </a:r>
            <a:r>
              <a:rPr b="0" spc="-110" u="none">
                <a:solidFill>
                  <a:srgbClr val="000000"/>
                </a:solidFill>
                <a:uFillTx/>
              </a:rPr>
              <a:t> </a:t>
            </a:r>
            <a:r>
              <a:rPr b="0" spc="0" u="none">
                <a:solidFill>
                  <a:srgbClr val="000000"/>
                </a:solidFill>
                <a:uFillTx/>
              </a:rPr>
              <a:t>AC  </a:t>
            </a:r>
            <a:r>
              <a:rPr b="0" u="none">
                <a:solidFill>
                  <a:srgbClr val="000000"/>
                </a:solidFill>
                <a:uFillTx/>
              </a:rPr>
              <a:t>line</a:t>
            </a:r>
            <a:r>
              <a:rPr b="0" spc="4" u="none">
                <a:solidFill>
                  <a:srgbClr val="000000"/>
                </a:solidFill>
                <a:uFillTx/>
              </a:rPr>
              <a:t> </a:t>
            </a:r>
            <a:r>
              <a:rPr b="0" spc="0" u="none">
                <a:solidFill>
                  <a:srgbClr val="000000"/>
                </a:solidFill>
                <a:uFillTx/>
              </a:rPr>
              <a:t>cord.</a:t>
            </a:r>
          </a:p>
          <a:p>
            <a:pPr>
              <a:spcBef>
                <a:spcPts val="700"/>
              </a:spcBef>
              <a:defRPr b="1" spc="-10" sz="1200">
                <a:latin typeface="Arial"/>
                <a:ea typeface="Arial"/>
                <a:cs typeface="Arial"/>
                <a:sym typeface="Arial"/>
              </a:defRPr>
            </a:pPr>
            <a:r>
              <a:t>CBL-DC-381A1-01</a:t>
            </a:r>
          </a:p>
          <a:p>
            <a:pPr marR="170814" indent="17145">
              <a:spcBef>
                <a:spcPts val="400"/>
              </a:spcBef>
              <a:defRPr spc="-4" sz="1100">
                <a:latin typeface="Arial"/>
                <a:ea typeface="Arial"/>
                <a:cs typeface="Arial"/>
                <a:sym typeface="Arial"/>
              </a:defRPr>
            </a:pPr>
            <a:r>
              <a:t>DC line </a:t>
            </a:r>
            <a:r>
              <a:rPr spc="0"/>
              <a:t>cord </a:t>
            </a:r>
            <a:r>
              <a:rPr spc="4"/>
              <a:t>for </a:t>
            </a:r>
            <a:r>
              <a:t>running multi-slot cradles </a:t>
            </a:r>
            <a:r>
              <a:rPr spc="4"/>
              <a:t>from </a:t>
            </a:r>
            <a:r>
              <a:rPr spc="0"/>
              <a:t>a </a:t>
            </a:r>
            <a:r>
              <a:t>single  Level VI power supply </a:t>
            </a:r>
            <a:r>
              <a:rPr spc="0"/>
              <a:t>PWR-BGA12V108W0WW, </a:t>
            </a:r>
            <a:r>
              <a:t>Level  VI replacement </a:t>
            </a:r>
            <a:r>
              <a:rPr spc="4"/>
              <a:t>for</a:t>
            </a:r>
            <a:r>
              <a:rPr spc="-65"/>
              <a:t> </a:t>
            </a:r>
            <a:r>
              <a:rPr spc="0"/>
              <a:t>PWRS-14000-241R</a:t>
            </a:r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700"/>
              </a:spcBef>
              <a:defRPr b="1" spc="-5" sz="1200">
                <a:latin typeface="Arial"/>
                <a:ea typeface="Arial"/>
                <a:cs typeface="Arial"/>
                <a:sym typeface="Arial"/>
              </a:defRPr>
            </a:pPr>
            <a:r>
              <a:t>23844-00-00R</a:t>
            </a:r>
          </a:p>
          <a:p>
            <a:pPr marR="222884" indent="8254">
              <a:spcBef>
                <a:spcPts val="500"/>
              </a:spcBef>
              <a:defRPr spc="-4" sz="1100">
                <a:latin typeface="Arial"/>
                <a:ea typeface="Arial"/>
                <a:cs typeface="Arial"/>
                <a:sym typeface="Arial"/>
              </a:defRPr>
            </a:pPr>
            <a:r>
              <a:t>US </a:t>
            </a:r>
            <a:r>
              <a:rPr spc="0"/>
              <a:t>AC </a:t>
            </a:r>
            <a:r>
              <a:t>line </a:t>
            </a:r>
            <a:r>
              <a:rPr spc="0"/>
              <a:t>cord, 7.5 feet </a:t>
            </a:r>
            <a:r>
              <a:t>long, </a:t>
            </a:r>
            <a:r>
              <a:rPr spc="0"/>
              <a:t>grounded, three </a:t>
            </a:r>
            <a:r>
              <a:rPr spc="-9"/>
              <a:t>wire</a:t>
            </a:r>
            <a:r>
              <a:rPr spc="-130"/>
              <a:t> </a:t>
            </a:r>
            <a:r>
              <a:rPr spc="4"/>
              <a:t>for  </a:t>
            </a:r>
            <a:r>
              <a:t>power</a:t>
            </a:r>
            <a:r>
              <a:rPr spc="0"/>
              <a:t> </a:t>
            </a:r>
            <a:r>
              <a:t>supplies.</a:t>
            </a:r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</a:p>
          <a:p>
            <a:pPr indent="1905">
              <a:defRPr b="1" spc="-10" sz="1200">
                <a:latin typeface="Arial"/>
                <a:ea typeface="Arial"/>
                <a:cs typeface="Arial"/>
                <a:sym typeface="Arial"/>
              </a:defRPr>
            </a:pPr>
            <a:r>
              <a:t>BRKT-SCRD-SMRK-01</a:t>
            </a:r>
          </a:p>
          <a:p>
            <a:pPr marR="5080" indent="4444">
              <a:spcBef>
                <a:spcPts val="500"/>
              </a:spcBef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Rack/Wall mounting bracket, </a:t>
            </a:r>
            <a:r>
              <a:rPr spc="-4"/>
              <a:t>allows </a:t>
            </a:r>
            <a:r>
              <a:t>to </a:t>
            </a:r>
            <a:r>
              <a:rPr spc="-4"/>
              <a:t>install </a:t>
            </a:r>
            <a:r>
              <a:t>any</a:t>
            </a:r>
            <a:r>
              <a:rPr spc="-120"/>
              <a:t> </a:t>
            </a:r>
            <a:r>
              <a:t>multi-slot  </a:t>
            </a:r>
            <a:r>
              <a:rPr spc="-4"/>
              <a:t>cradle on </a:t>
            </a:r>
            <a:r>
              <a:t>a </a:t>
            </a:r>
            <a:r>
              <a:rPr spc="-9"/>
              <a:t>wall </a:t>
            </a:r>
            <a:r>
              <a:rPr spc="-4"/>
              <a:t>or </a:t>
            </a:r>
            <a:r>
              <a:t>a </a:t>
            </a:r>
            <a:r>
              <a:rPr spc="-4"/>
              <a:t>19” </a:t>
            </a:r>
            <a:r>
              <a:t>IT</a:t>
            </a:r>
            <a:r>
              <a:rPr spc="-39"/>
              <a:t> </a:t>
            </a:r>
            <a:r>
              <a:t>rack.</a:t>
            </a:r>
          </a:p>
        </p:txBody>
      </p:sp>
      <p:grpSp>
        <p:nvGrpSpPr>
          <p:cNvPr id="202" name="object 20"/>
          <p:cNvGrpSpPr/>
          <p:nvPr/>
        </p:nvGrpSpPr>
        <p:grpSpPr>
          <a:xfrm>
            <a:off x="-1" y="7620"/>
            <a:ext cx="5871973" cy="4596384"/>
            <a:chOff x="0" y="0"/>
            <a:chExt cx="5871970" cy="4596383"/>
          </a:xfrm>
        </p:grpSpPr>
        <p:sp>
          <p:nvSpPr>
            <p:cNvPr id="199" name="object 21"/>
            <p:cNvSpPr/>
            <p:nvPr/>
          </p:nvSpPr>
          <p:spPr>
            <a:xfrm>
              <a:off x="943354" y="1348738"/>
              <a:ext cx="4928617" cy="1776984"/>
            </a:xfrm>
            <a:prstGeom prst="rect">
              <a:avLst/>
            </a:prstGeom>
            <a:blipFill rotWithShape="1">
              <a:blip r:embed="rId7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0" name="object 22"/>
            <p:cNvSpPr/>
            <p:nvPr/>
          </p:nvSpPr>
          <p:spPr>
            <a:xfrm>
              <a:off x="0" y="2913888"/>
              <a:ext cx="4978907" cy="1682496"/>
            </a:xfrm>
            <a:prstGeom prst="rect">
              <a:avLst/>
            </a:prstGeom>
            <a:blipFill rotWithShape="1">
              <a:blip r:embed="rId8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1" name="object 23"/>
            <p:cNvSpPr/>
            <p:nvPr/>
          </p:nvSpPr>
          <p:spPr>
            <a:xfrm>
              <a:off x="4920994" y="0"/>
              <a:ext cx="950977" cy="934212"/>
            </a:xfrm>
            <a:prstGeom prst="rect">
              <a:avLst/>
            </a:prstGeom>
            <a:blipFill rotWithShape="1">
              <a:blip r:embed="rId9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object 2"/>
          <p:cNvSpPr txBox="1"/>
          <p:nvPr/>
        </p:nvSpPr>
        <p:spPr>
          <a:xfrm>
            <a:off x="182878" y="6562566"/>
            <a:ext cx="1178562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800"/>
              </a:lnSpc>
              <a:defRPr sz="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ZEBRA</a:t>
            </a:r>
            <a:r>
              <a:rPr spc="-85"/>
              <a:t> </a:t>
            </a:r>
            <a:r>
              <a:t>TECHNOLOGIES</a:t>
            </a:r>
          </a:p>
        </p:txBody>
      </p:sp>
      <p:sp>
        <p:nvSpPr>
          <p:cNvPr id="205" name="object 3"/>
          <p:cNvSpPr/>
          <p:nvPr/>
        </p:nvSpPr>
        <p:spPr>
          <a:xfrm>
            <a:off x="6092952" y="6339840"/>
            <a:ext cx="6096001" cy="5181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06" name="object 4"/>
          <p:cNvSpPr/>
          <p:nvPr/>
        </p:nvSpPr>
        <p:spPr>
          <a:xfrm>
            <a:off x="6588252" y="5014583"/>
            <a:ext cx="1063753" cy="69141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07" name="object 5"/>
          <p:cNvSpPr/>
          <p:nvPr/>
        </p:nvSpPr>
        <p:spPr>
          <a:xfrm>
            <a:off x="-1" y="0"/>
            <a:ext cx="5890262" cy="6858000"/>
          </a:xfrm>
          <a:prstGeom prst="rect">
            <a:avLst/>
          </a:prstGeom>
          <a:solidFill>
            <a:srgbClr val="E8E8E8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08" name="object 6"/>
          <p:cNvSpPr txBox="1"/>
          <p:nvPr/>
        </p:nvSpPr>
        <p:spPr>
          <a:xfrm>
            <a:off x="444499" y="416870"/>
            <a:ext cx="3766822" cy="828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b="1" spc="-5" sz="2800">
                <a:latin typeface="Arial"/>
                <a:ea typeface="Arial"/>
                <a:cs typeface="Arial"/>
                <a:sym typeface="Arial"/>
              </a:defRPr>
            </a:pPr>
            <a:r>
              <a:t>Cradle</a:t>
            </a:r>
            <a:r>
              <a:rPr spc="5"/>
              <a:t> </a:t>
            </a:r>
            <a:r>
              <a:rPr spc="-10"/>
              <a:t>System</a:t>
            </a:r>
          </a:p>
          <a:p>
            <a:pPr indent="12700">
              <a:spcBef>
                <a:spcPts val="600"/>
              </a:spcBef>
              <a:defRPr b="1" sz="2400">
                <a:solidFill>
                  <a:srgbClr val="0079B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Multi-slot </a:t>
            </a:r>
            <a:r>
              <a:rPr spc="-5"/>
              <a:t>Battery</a:t>
            </a:r>
            <a:r>
              <a:rPr spc="-65"/>
              <a:t> </a:t>
            </a:r>
            <a:r>
              <a:rPr spc="-5"/>
              <a:t>Charger</a:t>
            </a:r>
          </a:p>
        </p:txBody>
      </p:sp>
      <p:sp>
        <p:nvSpPr>
          <p:cNvPr id="209" name="object 7"/>
          <p:cNvSpPr txBox="1"/>
          <p:nvPr>
            <p:ph type="title"/>
          </p:nvPr>
        </p:nvSpPr>
        <p:spPr>
          <a:xfrm>
            <a:off x="3887978" y="126872"/>
            <a:ext cx="4416043" cy="391160"/>
          </a:xfrm>
          <a:prstGeom prst="rect">
            <a:avLst/>
          </a:prstGeom>
        </p:spPr>
        <p:txBody>
          <a:bodyPr/>
          <a:lstStyle/>
          <a:p>
            <a:pPr indent="2356485">
              <a:spcBef>
                <a:spcPts val="100"/>
              </a:spcBef>
            </a:pPr>
            <a:r>
              <a:t>Main</a:t>
            </a:r>
            <a:r>
              <a:rPr spc="-100"/>
              <a:t> Features</a:t>
            </a:r>
          </a:p>
        </p:txBody>
      </p:sp>
      <p:sp>
        <p:nvSpPr>
          <p:cNvPr id="210" name="object 8"/>
          <p:cNvSpPr txBox="1"/>
          <p:nvPr/>
        </p:nvSpPr>
        <p:spPr>
          <a:xfrm>
            <a:off x="6244590" y="580643"/>
            <a:ext cx="3858896" cy="603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84785" indent="-172720">
              <a:spcBef>
                <a:spcPts val="100"/>
              </a:spcBef>
              <a:buSzPct val="100000"/>
              <a:buChar char="•"/>
              <a:tabLst>
                <a:tab pos="177800" algn="l"/>
              </a:tabLst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Charge only</a:t>
            </a:r>
            <a:r>
              <a:rPr spc="-50"/>
              <a:t> </a:t>
            </a:r>
            <a:r>
              <a:rPr spc="-5"/>
              <a:t>configurations</a:t>
            </a:r>
          </a:p>
          <a:p>
            <a:pPr marL="184785" indent="-172720">
              <a:buSzPct val="100000"/>
              <a:buChar char="•"/>
              <a:tabLst>
                <a:tab pos="177800" algn="l"/>
              </a:tabLst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Charges four spare</a:t>
            </a:r>
            <a:r>
              <a:rPr spc="-104"/>
              <a:t> </a:t>
            </a:r>
            <a:r>
              <a:t>batteries</a:t>
            </a:r>
          </a:p>
          <a:p>
            <a:pPr marL="184785" indent="-172720">
              <a:buSzPct val="100000"/>
              <a:buChar char="•"/>
              <a:tabLst>
                <a:tab pos="177800" algn="l"/>
              </a:tabLst>
              <a:defRPr spc="-5" sz="1400">
                <a:latin typeface="Arial"/>
                <a:ea typeface="Arial"/>
                <a:cs typeface="Arial"/>
                <a:sym typeface="Arial"/>
              </a:defRPr>
            </a:pPr>
            <a:r>
              <a:t>Compatible with </a:t>
            </a:r>
            <a:r>
              <a:rPr spc="0"/>
              <a:t>all </a:t>
            </a:r>
            <a:r>
              <a:t>MC2200/MC2700</a:t>
            </a:r>
            <a:r>
              <a:rPr spc="-50"/>
              <a:t> </a:t>
            </a:r>
            <a:r>
              <a:rPr spc="0"/>
              <a:t>batteries</a:t>
            </a:r>
          </a:p>
        </p:txBody>
      </p:sp>
      <p:grpSp>
        <p:nvGrpSpPr>
          <p:cNvPr id="214" name="object 9"/>
          <p:cNvGrpSpPr/>
          <p:nvPr/>
        </p:nvGrpSpPr>
        <p:grpSpPr>
          <a:xfrm>
            <a:off x="6304787" y="1822704"/>
            <a:ext cx="5387342" cy="4503421"/>
            <a:chOff x="0" y="0"/>
            <a:chExt cx="5387340" cy="4503419"/>
          </a:xfrm>
        </p:grpSpPr>
        <p:sp>
          <p:nvSpPr>
            <p:cNvPr id="211" name="object 10"/>
            <p:cNvSpPr/>
            <p:nvPr/>
          </p:nvSpPr>
          <p:spPr>
            <a:xfrm>
              <a:off x="0" y="484631"/>
              <a:ext cx="5387341" cy="4018789"/>
            </a:xfrm>
            <a:prstGeom prst="rect">
              <a:avLst/>
            </a:prstGeom>
            <a:noFill/>
            <a:ln w="57150" cap="flat">
              <a:solidFill>
                <a:srgbClr val="00AFE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2" name="object 11"/>
            <p:cNvSpPr/>
            <p:nvPr/>
          </p:nvSpPr>
          <p:spPr>
            <a:xfrm>
              <a:off x="0" y="0"/>
              <a:ext cx="5385817" cy="551689"/>
            </a:xfrm>
            <a:prstGeom prst="rect">
              <a:avLst/>
            </a:prstGeom>
            <a:solidFill>
              <a:srgbClr val="00A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3" name="object 12"/>
            <p:cNvSpPr/>
            <p:nvPr/>
          </p:nvSpPr>
          <p:spPr>
            <a:xfrm>
              <a:off x="0" y="0"/>
              <a:ext cx="5385817" cy="551689"/>
            </a:xfrm>
            <a:prstGeom prst="rect">
              <a:avLst/>
            </a:prstGeom>
            <a:noFill/>
            <a:ln w="57150" cap="flat">
              <a:solidFill>
                <a:srgbClr val="00AFE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15" name="object 13"/>
          <p:cNvSpPr txBox="1"/>
          <p:nvPr/>
        </p:nvSpPr>
        <p:spPr>
          <a:xfrm>
            <a:off x="6304788" y="1987169"/>
            <a:ext cx="5386705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233679">
              <a:spcBef>
                <a:spcPts val="1500"/>
              </a:spcBef>
              <a:defRPr sz="1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Additional Accessories </a:t>
            </a:r>
            <a:r>
              <a:rPr spc="-5"/>
              <a:t>for </a:t>
            </a:r>
            <a:r>
              <a:t>Single </a:t>
            </a:r>
            <a:r>
              <a:rPr spc="-5"/>
              <a:t>Slot</a:t>
            </a:r>
            <a:r>
              <a:rPr spc="-70"/>
              <a:t> </a:t>
            </a:r>
            <a:r>
              <a:rPr spc="5"/>
              <a:t>Cradle</a:t>
            </a:r>
          </a:p>
        </p:txBody>
      </p:sp>
      <p:sp>
        <p:nvSpPr>
          <p:cNvPr id="216" name="object 14"/>
          <p:cNvSpPr txBox="1"/>
          <p:nvPr/>
        </p:nvSpPr>
        <p:spPr>
          <a:xfrm>
            <a:off x="245465" y="4731883"/>
            <a:ext cx="5473701" cy="1695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200"/>
              </a:spcBef>
              <a:defRPr b="1" u="sng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Multi-Slot </a:t>
            </a:r>
            <a:r>
              <a:rPr spc="-5"/>
              <a:t>Battery</a:t>
            </a:r>
            <a:r>
              <a:rPr spc="-20"/>
              <a:t> </a:t>
            </a:r>
            <a:r>
              <a:rPr spc="-5"/>
              <a:t>Charger:</a:t>
            </a:r>
          </a:p>
          <a:p>
            <a:pPr indent="12700">
              <a:spcBef>
                <a:spcPts val="900"/>
              </a:spcBef>
              <a:defRPr b="1" spc="-5" sz="1400">
                <a:latin typeface="Arial"/>
                <a:ea typeface="Arial"/>
                <a:cs typeface="Arial"/>
                <a:sym typeface="Arial"/>
              </a:defRPr>
            </a:pPr>
            <a:r>
              <a:t>SAC-MC2X-4SCHG-01</a:t>
            </a:r>
          </a:p>
          <a:p>
            <a:pPr indent="1270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4-Slot Battery </a:t>
            </a:r>
            <a:r>
              <a:rPr spc="-10"/>
              <a:t>Charger, </a:t>
            </a:r>
            <a:r>
              <a:t>Charges </a:t>
            </a:r>
            <a:r>
              <a:rPr spc="-5"/>
              <a:t>Four </a:t>
            </a:r>
            <a:r>
              <a:t>Spare Batteries (Supports</a:t>
            </a:r>
            <a:r>
              <a:rPr spc="-254"/>
              <a:t> </a:t>
            </a:r>
            <a:r>
              <a:t>both</a:t>
            </a:r>
          </a:p>
          <a:p>
            <a:pPr indent="1270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Standard and </a:t>
            </a:r>
            <a:r>
              <a:rPr spc="-5"/>
              <a:t>Extended </a:t>
            </a:r>
            <a:r>
              <a:t>Capacity</a:t>
            </a:r>
            <a:r>
              <a:rPr spc="-120"/>
              <a:t> </a:t>
            </a:r>
            <a:r>
              <a:t>Batteries)</a:t>
            </a:r>
          </a:p>
          <a:p>
            <a:pPr marR="5080" indent="12700">
              <a:spcBef>
                <a:spcPts val="800"/>
              </a:spcBef>
              <a:defRPr b="1" spc="-5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Multi-Slot </a:t>
            </a:r>
            <a:r>
              <a:rPr spc="0"/>
              <a:t>Battery </a:t>
            </a:r>
            <a:r>
              <a:t>Cradle Requires</a:t>
            </a:r>
            <a:r>
              <a:rPr>
                <a:solidFill>
                  <a:srgbClr val="C00000"/>
                </a:solidFill>
              </a:rPr>
              <a:t>: </a:t>
            </a:r>
            <a:r>
              <a:rPr b="0">
                <a:solidFill>
                  <a:srgbClr val="000000"/>
                </a:solidFill>
              </a:rPr>
              <a:t>Power </a:t>
            </a:r>
            <a:r>
              <a:rPr b="0" spc="0">
                <a:solidFill>
                  <a:srgbClr val="000000"/>
                </a:solidFill>
              </a:rPr>
              <a:t>supply </a:t>
            </a:r>
            <a:r>
              <a:rPr>
                <a:solidFill>
                  <a:srgbClr val="000000"/>
                </a:solidFill>
              </a:rPr>
              <a:t>PWR-  BGA12V50W0WW</a:t>
            </a:r>
            <a:r>
              <a:rPr b="0">
                <a:solidFill>
                  <a:srgbClr val="000000"/>
                </a:solidFill>
              </a:rPr>
              <a:t>, DC </a:t>
            </a:r>
            <a:r>
              <a:rPr b="0" spc="0">
                <a:solidFill>
                  <a:srgbClr val="000000"/>
                </a:solidFill>
              </a:rPr>
              <a:t>cord </a:t>
            </a:r>
            <a:r>
              <a:rPr spc="-10">
                <a:solidFill>
                  <a:srgbClr val="000000"/>
                </a:solidFill>
              </a:rPr>
              <a:t>CBL-DC-388A1-01 </a:t>
            </a:r>
            <a:r>
              <a:rPr b="0" spc="0">
                <a:solidFill>
                  <a:srgbClr val="000000"/>
                </a:solidFill>
              </a:rPr>
              <a:t>and country specific  3 </a:t>
            </a:r>
            <a:r>
              <a:rPr b="0">
                <a:solidFill>
                  <a:srgbClr val="000000"/>
                </a:solidFill>
              </a:rPr>
              <a:t>wire </a:t>
            </a:r>
            <a:r>
              <a:rPr b="0" spc="0">
                <a:solidFill>
                  <a:srgbClr val="000000"/>
                </a:solidFill>
              </a:rPr>
              <a:t>AC line</a:t>
            </a:r>
            <a:r>
              <a:rPr b="0" spc="-104">
                <a:solidFill>
                  <a:srgbClr val="000000"/>
                </a:solidFill>
              </a:rPr>
              <a:t> </a:t>
            </a:r>
            <a:r>
              <a:rPr b="0" spc="0">
                <a:solidFill>
                  <a:srgbClr val="000000"/>
                </a:solidFill>
              </a:rPr>
              <a:t>cord.</a:t>
            </a:r>
          </a:p>
        </p:txBody>
      </p:sp>
      <p:grpSp>
        <p:nvGrpSpPr>
          <p:cNvPr id="219" name="object 15"/>
          <p:cNvGrpSpPr/>
          <p:nvPr/>
        </p:nvGrpSpPr>
        <p:grpSpPr>
          <a:xfrm>
            <a:off x="6419087" y="2554222"/>
            <a:ext cx="1385317" cy="2199887"/>
            <a:chOff x="0" y="0"/>
            <a:chExt cx="1385315" cy="2199886"/>
          </a:xfrm>
        </p:grpSpPr>
        <p:sp>
          <p:nvSpPr>
            <p:cNvPr id="217" name="object 16"/>
            <p:cNvSpPr/>
            <p:nvPr/>
          </p:nvSpPr>
          <p:spPr>
            <a:xfrm>
              <a:off x="0" y="0"/>
              <a:ext cx="1385316" cy="1020298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8" name="object 17"/>
            <p:cNvSpPr/>
            <p:nvPr/>
          </p:nvSpPr>
          <p:spPr>
            <a:xfrm>
              <a:off x="348158" y="1370847"/>
              <a:ext cx="789533" cy="829040"/>
            </a:xfrm>
            <a:prstGeom prst="rect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20" name="object 18"/>
          <p:cNvSpPr txBox="1"/>
          <p:nvPr>
            <p:ph type="body" sz="half" idx="1"/>
          </p:nvPr>
        </p:nvSpPr>
        <p:spPr>
          <a:xfrm>
            <a:off x="6304788" y="2402967"/>
            <a:ext cx="5386705" cy="3923666"/>
          </a:xfrm>
          <a:prstGeom prst="rect">
            <a:avLst/>
          </a:prstGeom>
        </p:spPr>
        <p:txBody>
          <a:bodyPr/>
          <a:lstStyle/>
          <a:p>
            <a:pPr indent="1515110">
              <a:spcBef>
                <a:spcPts val="700"/>
              </a:spcBef>
              <a:defRPr spc="-100" sz="1200"/>
            </a:pPr>
            <a:r>
              <a:t>PWR-BGA12V50W0WW</a:t>
            </a:r>
          </a:p>
          <a:p>
            <a:pPr marR="596265" indent="1515110">
              <a:defRPr b="0" spc="-100" sz="1100"/>
            </a:pPr>
            <a:r>
              <a:t>Level VI AC/DC power supply </a:t>
            </a:r>
            <a:r>
              <a:rPr spc="0"/>
              <a:t>(brick, </a:t>
            </a:r>
            <a:r>
              <a:t>replacement </a:t>
            </a:r>
            <a:r>
              <a:rPr spc="0"/>
              <a:t>for  PWRS-14000-148R)</a:t>
            </a:r>
          </a:p>
          <a:p>
            <a:pPr indent="1515110">
              <a:defRPr spc="-100" sz="1100"/>
            </a:pPr>
            <a:r>
              <a:t>AC </a:t>
            </a:r>
            <a:r>
              <a:rPr spc="0"/>
              <a:t>Input: </a:t>
            </a:r>
            <a:r>
              <a:rPr b="0"/>
              <a:t>100-240VAC,</a:t>
            </a:r>
            <a:r>
              <a:rPr b="0" spc="0"/>
              <a:t> 2.4A</a:t>
            </a:r>
          </a:p>
          <a:p>
            <a:pPr indent="1515110">
              <a:defRPr spc="-100" sz="1100"/>
            </a:pPr>
            <a:r>
              <a:t>DC </a:t>
            </a:r>
            <a:r>
              <a:rPr spc="0"/>
              <a:t>Output: </a:t>
            </a:r>
            <a:r>
              <a:rPr b="0"/>
              <a:t>12VDC, </a:t>
            </a:r>
            <a:r>
              <a:rPr b="0" spc="0"/>
              <a:t>4.16A,</a:t>
            </a:r>
            <a:r>
              <a:rPr b="0"/>
              <a:t> </a:t>
            </a:r>
            <a:r>
              <a:rPr b="0" spc="0"/>
              <a:t>50W</a:t>
            </a:r>
          </a:p>
          <a:p>
            <a:pPr indent="1515110">
              <a:defRPr spc="-100" sz="1100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pPr>
            <a:r>
              <a:t>Requires:</a:t>
            </a:r>
            <a:r>
              <a:rPr u="none">
                <a:uFillTx/>
              </a:rPr>
              <a:t> </a:t>
            </a:r>
            <a:r>
              <a:rPr b="0" spc="0" u="none">
                <a:solidFill>
                  <a:srgbClr val="000000"/>
                </a:solidFill>
                <a:uFillTx/>
              </a:rPr>
              <a:t>DC </a:t>
            </a:r>
            <a:r>
              <a:rPr b="0" u="none">
                <a:solidFill>
                  <a:srgbClr val="000000"/>
                </a:solidFill>
                <a:uFillTx/>
              </a:rPr>
              <a:t>line </a:t>
            </a:r>
            <a:r>
              <a:rPr b="0" spc="0" u="none">
                <a:solidFill>
                  <a:srgbClr val="000000"/>
                </a:solidFill>
                <a:uFillTx/>
              </a:rPr>
              <a:t>cord and country specific</a:t>
            </a:r>
            <a:r>
              <a:rPr b="0" u="none">
                <a:solidFill>
                  <a:srgbClr val="000000"/>
                </a:solidFill>
                <a:uFillTx/>
              </a:rPr>
              <a:t> </a:t>
            </a:r>
            <a:r>
              <a:rPr b="0" spc="0" u="none">
                <a:solidFill>
                  <a:srgbClr val="000000"/>
                </a:solidFill>
                <a:uFillTx/>
              </a:rPr>
              <a:t>grounded</a:t>
            </a:r>
          </a:p>
          <a:p>
            <a:pPr indent="1515110">
              <a:defRPr b="0" sz="1100"/>
            </a:pPr>
            <a:r>
              <a:t>AC </a:t>
            </a:r>
            <a:r>
              <a:rPr spc="-100"/>
              <a:t>line</a:t>
            </a:r>
            <a:r>
              <a:t> cord.</a:t>
            </a:r>
          </a:p>
          <a:p>
            <a:pPr>
              <a:defRPr sz="1200"/>
            </a:pPr>
          </a:p>
          <a:p>
            <a:pPr indent="1515110">
              <a:defRPr spc="-100" sz="1200"/>
            </a:pPr>
            <a:r>
              <a:t>CBL-DC-388A1-01</a:t>
            </a:r>
          </a:p>
          <a:p>
            <a:pPr marR="616584" indent="1515110">
              <a:spcBef>
                <a:spcPts val="200"/>
              </a:spcBef>
              <a:defRPr b="0" spc="-100" sz="1100"/>
            </a:pPr>
            <a:r>
              <a:t>DC line </a:t>
            </a:r>
            <a:r>
              <a:rPr spc="0"/>
              <a:t>cord for running the </a:t>
            </a:r>
            <a:r>
              <a:t>single slot </a:t>
            </a:r>
            <a:r>
              <a:rPr spc="0"/>
              <a:t>cradles or  battery chargers from a </a:t>
            </a:r>
            <a:r>
              <a:t>single Level VI power</a:t>
            </a:r>
            <a:r>
              <a:rPr spc="-200"/>
              <a:t> </a:t>
            </a:r>
            <a:r>
              <a:t>supply  </a:t>
            </a:r>
            <a:r>
              <a:rPr spc="0"/>
              <a:t>PWR-BGA12V50W0WW, </a:t>
            </a:r>
            <a:r>
              <a:t>Level VI replacement </a:t>
            </a:r>
            <a:r>
              <a:rPr spc="0"/>
              <a:t>for  PWRS-14000-148R.</a:t>
            </a:r>
          </a:p>
          <a:p>
            <a:pPr/>
            <a:endParaRPr sz="1100"/>
          </a:p>
          <a:p>
            <a:pPr marR="676909" indent="1515110">
              <a:defRPr spc="-100" sz="1200"/>
            </a:pPr>
            <a:r>
              <a:t>Various Part Numbers </a:t>
            </a:r>
            <a:r>
              <a:rPr spc="0"/>
              <a:t>– </a:t>
            </a:r>
            <a:r>
              <a:t>please contact your  </a:t>
            </a:r>
            <a:r>
              <a:rPr spc="0"/>
              <a:t>Zebra sales associate </a:t>
            </a:r>
            <a:r>
              <a:t>for more </a:t>
            </a:r>
            <a:r>
              <a:rPr spc="0"/>
              <a:t>details</a:t>
            </a:r>
          </a:p>
          <a:p>
            <a:pPr indent="1515110">
              <a:defRPr b="0" spc="-100" sz="1100"/>
            </a:pPr>
            <a:r>
              <a:t>AC line </a:t>
            </a:r>
            <a:r>
              <a:rPr spc="0"/>
              <a:t>cord, 7.5 feet </a:t>
            </a:r>
            <a:r>
              <a:t>long, </a:t>
            </a:r>
            <a:r>
              <a:rPr spc="0"/>
              <a:t>grounded, three </a:t>
            </a:r>
            <a:r>
              <a:t>wire </a:t>
            </a:r>
            <a:r>
              <a:rPr spc="0"/>
              <a:t>for</a:t>
            </a:r>
            <a:r>
              <a:rPr spc="-200"/>
              <a:t> </a:t>
            </a:r>
            <a:r>
              <a:t>power</a:t>
            </a:r>
          </a:p>
          <a:p>
            <a:pPr indent="1515110">
              <a:defRPr b="0" spc="-100" sz="1100"/>
            </a:pPr>
            <a:r>
              <a:t>supplies.</a:t>
            </a:r>
          </a:p>
        </p:txBody>
      </p:sp>
      <p:sp>
        <p:nvSpPr>
          <p:cNvPr id="221" name="object 19"/>
          <p:cNvSpPr/>
          <p:nvPr/>
        </p:nvSpPr>
        <p:spPr>
          <a:xfrm>
            <a:off x="4939284" y="10666"/>
            <a:ext cx="950976" cy="93573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22" name="object 20"/>
          <p:cNvSpPr/>
          <p:nvPr/>
        </p:nvSpPr>
        <p:spPr>
          <a:xfrm>
            <a:off x="-1" y="874774"/>
            <a:ext cx="4587242" cy="3816098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