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A9A9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ZEBRA</a:t>
            </a:r>
            <a:r>
              <a:rPr dirty="0" spc="-25"/>
              <a:t> </a:t>
            </a:r>
            <a:r>
              <a:rPr dirty="0" spc="-5"/>
              <a:t>TECHNOLOGIES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A9A9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ZEBRA</a:t>
            </a:r>
            <a:r>
              <a:rPr dirty="0" spc="-25"/>
              <a:t> </a:t>
            </a:r>
            <a:r>
              <a:rPr dirty="0" spc="-5"/>
              <a:t>TECHNOLOGIES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A9A9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ZEBRA</a:t>
            </a:r>
            <a:r>
              <a:rPr dirty="0" spc="-25"/>
              <a:t> </a:t>
            </a:r>
            <a:r>
              <a:rPr dirty="0" spc="-5"/>
              <a:t>TECHNOLOGIES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5790" y="562355"/>
            <a:ext cx="1603247" cy="517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0281666" y="437387"/>
            <a:ext cx="1904237" cy="3681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553459" y="4114800"/>
            <a:ext cx="4735830" cy="2743200"/>
          </a:xfrm>
          <a:custGeom>
            <a:avLst/>
            <a:gdLst/>
            <a:ahLst/>
            <a:cxnLst/>
            <a:rect l="l" t="t" r="r" b="b"/>
            <a:pathLst>
              <a:path w="4735830" h="2743200">
                <a:moveTo>
                  <a:pt x="4735830" y="0"/>
                </a:moveTo>
                <a:lnTo>
                  <a:pt x="0" y="2743200"/>
                </a:lnTo>
                <a:lnTo>
                  <a:pt x="4735830" y="2743200"/>
                </a:lnTo>
                <a:lnTo>
                  <a:pt x="4735830" y="0"/>
                </a:lnTo>
                <a:close/>
              </a:path>
            </a:pathLst>
          </a:custGeom>
          <a:solidFill>
            <a:srgbClr val="CCCC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0289285" y="5303520"/>
            <a:ext cx="1895690" cy="1554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A9A9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ZEBRA</a:t>
            </a:r>
            <a:r>
              <a:rPr dirty="0" spc="-25"/>
              <a:t> </a:t>
            </a:r>
            <a:r>
              <a:rPr dirty="0" spc="-5"/>
              <a:t>TECHNOLOGIES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A9A9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ZEBRA</a:t>
            </a:r>
            <a:r>
              <a:rPr dirty="0" spc="-25"/>
              <a:t> </a:t>
            </a:r>
            <a:r>
              <a:rPr dirty="0" spc="-5"/>
              <a:t>TECHNOLOGIES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92955" y="6340602"/>
            <a:ext cx="6096000" cy="517525"/>
          </a:xfrm>
          <a:custGeom>
            <a:avLst/>
            <a:gdLst/>
            <a:ahLst/>
            <a:cxnLst/>
            <a:rect l="l" t="t" r="r" b="b"/>
            <a:pathLst>
              <a:path w="6096000" h="517525">
                <a:moveTo>
                  <a:pt x="6096000" y="0"/>
                </a:moveTo>
                <a:lnTo>
                  <a:pt x="0" y="517398"/>
                </a:lnTo>
                <a:lnTo>
                  <a:pt x="6096000" y="517398"/>
                </a:lnTo>
                <a:lnTo>
                  <a:pt x="6096000" y="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380" y="255436"/>
            <a:ext cx="11303238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270" y="2851785"/>
            <a:ext cx="10919459" cy="1774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70131" y="6548991"/>
            <a:ext cx="1199515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9A9A9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ZEBRA</a:t>
            </a:r>
            <a:r>
              <a:rPr dirty="0" spc="-25"/>
              <a:t> </a:t>
            </a:r>
            <a:r>
              <a:rPr dirty="0" spc="-5"/>
              <a:t>TECHNOLOGIES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jp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jp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25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20.png"/><Relationship Id="rId9" Type="http://schemas.openxmlformats.org/officeDocument/2006/relationships/image" Target="../media/image4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jpg"/><Relationship Id="rId8" Type="http://schemas.openxmlformats.org/officeDocument/2006/relationships/image" Target="../media/image5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jpg"/><Relationship Id="rId7" Type="http://schemas.openxmlformats.org/officeDocument/2006/relationships/image" Target="../media/image60.png"/><Relationship Id="rId8" Type="http://schemas.openxmlformats.org/officeDocument/2006/relationships/image" Target="../media/image13.jpg"/><Relationship Id="rId9" Type="http://schemas.openxmlformats.org/officeDocument/2006/relationships/image" Target="../media/image6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645" y="1492250"/>
            <a:ext cx="348107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TC21 and</a:t>
            </a:r>
            <a:r>
              <a:rPr dirty="0" sz="3600" spc="-114"/>
              <a:t> </a:t>
            </a:r>
            <a:r>
              <a:rPr dirty="0" sz="3600" spc="-5"/>
              <a:t>TC26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dirty="0" sz="3600" spc="-5"/>
              <a:t>Accessory</a:t>
            </a:r>
            <a:r>
              <a:rPr dirty="0" sz="3600" spc="-45"/>
              <a:t> </a:t>
            </a:r>
            <a:r>
              <a:rPr dirty="0" sz="3600" spc="-5"/>
              <a:t>Guide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5186" y="1199868"/>
            <a:ext cx="1152143" cy="749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560" y="221137"/>
            <a:ext cx="517080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TC21/TC26 </a:t>
            </a:r>
            <a:r>
              <a:rPr dirty="0"/>
              <a:t>Accessory</a:t>
            </a:r>
            <a:r>
              <a:rPr dirty="0" spc="-210"/>
              <a:t> </a:t>
            </a:r>
            <a:r>
              <a:rPr dirty="0"/>
              <a:t>Overview</a:t>
            </a:r>
          </a:p>
        </p:txBody>
      </p:sp>
      <p:sp>
        <p:nvSpPr>
          <p:cNvPr id="4" name="object 4"/>
          <p:cNvSpPr/>
          <p:nvPr/>
        </p:nvSpPr>
        <p:spPr>
          <a:xfrm>
            <a:off x="4951476" y="2227323"/>
            <a:ext cx="2501900" cy="2438400"/>
          </a:xfrm>
          <a:custGeom>
            <a:avLst/>
            <a:gdLst/>
            <a:ahLst/>
            <a:cxnLst/>
            <a:rect l="l" t="t" r="r" b="b"/>
            <a:pathLst>
              <a:path w="2501900" h="2438400">
                <a:moveTo>
                  <a:pt x="0" y="110070"/>
                </a:moveTo>
                <a:lnTo>
                  <a:pt x="8649" y="67224"/>
                </a:lnTo>
                <a:lnTo>
                  <a:pt x="32237" y="32237"/>
                </a:lnTo>
                <a:lnTo>
                  <a:pt x="67224" y="8649"/>
                </a:lnTo>
                <a:lnTo>
                  <a:pt x="110070" y="0"/>
                </a:lnTo>
                <a:lnTo>
                  <a:pt x="2391575" y="0"/>
                </a:lnTo>
                <a:lnTo>
                  <a:pt x="2434421" y="8649"/>
                </a:lnTo>
                <a:lnTo>
                  <a:pt x="2469408" y="32237"/>
                </a:lnTo>
                <a:lnTo>
                  <a:pt x="2492996" y="67224"/>
                </a:lnTo>
                <a:lnTo>
                  <a:pt x="2501646" y="110070"/>
                </a:lnTo>
                <a:lnTo>
                  <a:pt x="2501646" y="2328329"/>
                </a:lnTo>
                <a:lnTo>
                  <a:pt x="2492996" y="2371175"/>
                </a:lnTo>
                <a:lnTo>
                  <a:pt x="2469408" y="2406162"/>
                </a:lnTo>
                <a:lnTo>
                  <a:pt x="2434421" y="2429750"/>
                </a:lnTo>
                <a:lnTo>
                  <a:pt x="2391575" y="2438399"/>
                </a:lnTo>
                <a:lnTo>
                  <a:pt x="110070" y="2438399"/>
                </a:lnTo>
                <a:lnTo>
                  <a:pt x="67224" y="2429750"/>
                </a:lnTo>
                <a:lnTo>
                  <a:pt x="32237" y="2406162"/>
                </a:lnTo>
                <a:lnTo>
                  <a:pt x="8649" y="2371175"/>
                </a:lnTo>
                <a:lnTo>
                  <a:pt x="0" y="2328329"/>
                </a:lnTo>
                <a:lnTo>
                  <a:pt x="0" y="1100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87485" y="1525629"/>
            <a:ext cx="1317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USB Charge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2402" y="6014418"/>
            <a:ext cx="9150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marR="5080" indent="-1701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4 slot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Battery  Charger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9487" y="2225450"/>
            <a:ext cx="1168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Screen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Protector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74102" y="2008631"/>
            <a:ext cx="858773" cy="601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533260" y="1530361"/>
            <a:ext cx="794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Hand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Strap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41953" y="1613114"/>
            <a:ext cx="15982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556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Batteries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(3100 mAh, 5400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mAh)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5780" y="1494852"/>
            <a:ext cx="1435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Low-Cost Single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Slot  Charge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Cradle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9788" y="2821494"/>
            <a:ext cx="15716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731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Low-Cost Single Slot  Communication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Cradle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63500" y="4632463"/>
            <a:ext cx="92201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Multi-Slot  Charge only  Share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Cradle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34335" y="6258876"/>
            <a:ext cx="10128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Vehicle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Holder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91631" y="955356"/>
            <a:ext cx="11156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230" marR="5080" indent="-30416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Snap on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Trigger  Handle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61683" y="4364544"/>
            <a:ext cx="508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Hol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89392" y="3960114"/>
            <a:ext cx="648461" cy="993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50814" y="2534411"/>
            <a:ext cx="896111" cy="1789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694493" y="2537791"/>
            <a:ext cx="1035344" cy="999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697102" y="3466152"/>
            <a:ext cx="9969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Wearable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Arm  Mount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189464" y="2758440"/>
            <a:ext cx="569963" cy="585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0150002" y="3406658"/>
            <a:ext cx="9290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0975" marR="5080" indent="-16891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RS5100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Ring  </a:t>
            </a:r>
            <a:r>
              <a:rPr dirty="0" sz="1200" spc="-5">
                <a:latin typeface="Arial"/>
                <a:cs typeface="Arial"/>
              </a:rPr>
              <a:t>Scanner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45043" y="2591947"/>
            <a:ext cx="2775585" cy="1342390"/>
          </a:xfrm>
          <a:custGeom>
            <a:avLst/>
            <a:gdLst/>
            <a:ahLst/>
            <a:cxnLst/>
            <a:rect l="l" t="t" r="r" b="b"/>
            <a:pathLst>
              <a:path w="2775584" h="1342389">
                <a:moveTo>
                  <a:pt x="0" y="223647"/>
                </a:moveTo>
                <a:lnTo>
                  <a:pt x="4543" y="178573"/>
                </a:lnTo>
                <a:lnTo>
                  <a:pt x="17574" y="136592"/>
                </a:lnTo>
                <a:lnTo>
                  <a:pt x="38194" y="98602"/>
                </a:lnTo>
                <a:lnTo>
                  <a:pt x="65503" y="65503"/>
                </a:lnTo>
                <a:lnTo>
                  <a:pt x="98602" y="38194"/>
                </a:lnTo>
                <a:lnTo>
                  <a:pt x="136592" y="17574"/>
                </a:lnTo>
                <a:lnTo>
                  <a:pt x="178573" y="4543"/>
                </a:lnTo>
                <a:lnTo>
                  <a:pt x="223647" y="0"/>
                </a:lnTo>
                <a:lnTo>
                  <a:pt x="2551557" y="0"/>
                </a:lnTo>
                <a:lnTo>
                  <a:pt x="2596630" y="4543"/>
                </a:lnTo>
                <a:lnTo>
                  <a:pt x="2638611" y="17574"/>
                </a:lnTo>
                <a:lnTo>
                  <a:pt x="2676601" y="38194"/>
                </a:lnTo>
                <a:lnTo>
                  <a:pt x="2709700" y="65503"/>
                </a:lnTo>
                <a:lnTo>
                  <a:pt x="2737009" y="98602"/>
                </a:lnTo>
                <a:lnTo>
                  <a:pt x="2757629" y="136592"/>
                </a:lnTo>
                <a:lnTo>
                  <a:pt x="2770660" y="178573"/>
                </a:lnTo>
                <a:lnTo>
                  <a:pt x="2775204" y="223647"/>
                </a:lnTo>
                <a:lnTo>
                  <a:pt x="2775204" y="1118222"/>
                </a:lnTo>
                <a:lnTo>
                  <a:pt x="2770660" y="1163296"/>
                </a:lnTo>
                <a:lnTo>
                  <a:pt x="2757629" y="1205279"/>
                </a:lnTo>
                <a:lnTo>
                  <a:pt x="2737009" y="1243270"/>
                </a:lnTo>
                <a:lnTo>
                  <a:pt x="2709700" y="1276372"/>
                </a:lnTo>
                <a:lnTo>
                  <a:pt x="2676601" y="1303683"/>
                </a:lnTo>
                <a:lnTo>
                  <a:pt x="2638611" y="1324305"/>
                </a:lnTo>
                <a:lnTo>
                  <a:pt x="2596630" y="1337337"/>
                </a:lnTo>
                <a:lnTo>
                  <a:pt x="2551557" y="1341882"/>
                </a:lnTo>
                <a:lnTo>
                  <a:pt x="223647" y="1341882"/>
                </a:lnTo>
                <a:lnTo>
                  <a:pt x="178573" y="1337337"/>
                </a:lnTo>
                <a:lnTo>
                  <a:pt x="136592" y="1324305"/>
                </a:lnTo>
                <a:lnTo>
                  <a:pt x="98602" y="1303683"/>
                </a:lnTo>
                <a:lnTo>
                  <a:pt x="65503" y="1276372"/>
                </a:lnTo>
                <a:lnTo>
                  <a:pt x="38194" y="1243270"/>
                </a:lnTo>
                <a:lnTo>
                  <a:pt x="17574" y="1205279"/>
                </a:lnTo>
                <a:lnTo>
                  <a:pt x="4543" y="1163296"/>
                </a:lnTo>
                <a:lnTo>
                  <a:pt x="0" y="1118222"/>
                </a:lnTo>
                <a:lnTo>
                  <a:pt x="0" y="223647"/>
                </a:lnTo>
                <a:close/>
              </a:path>
            </a:pathLst>
          </a:custGeom>
          <a:ln w="12700">
            <a:solidFill>
              <a:srgbClr val="007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470452" y="5913207"/>
            <a:ext cx="12782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2090" marR="5080" indent="-20002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Multi-Slot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Ethernet  Share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Cradle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21122" y="1600533"/>
            <a:ext cx="765846" cy="1998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25934" y="3939143"/>
            <a:ext cx="1480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USB-C Audio</a:t>
            </a:r>
            <a:r>
              <a:rPr dirty="0" sz="1200" spc="-1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adapter  w/PTT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Button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15603" y="892805"/>
            <a:ext cx="332175" cy="6346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198870" y="817626"/>
            <a:ext cx="755903" cy="7970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808226" y="3714492"/>
            <a:ext cx="1482089" cy="5260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72257" y="4504211"/>
            <a:ext cx="1642770" cy="5673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795263" y="5331739"/>
            <a:ext cx="1645482" cy="5807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656332" y="1386077"/>
            <a:ext cx="731519" cy="8381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887723" y="2809494"/>
            <a:ext cx="429005" cy="3718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950464" y="2534411"/>
            <a:ext cx="731519" cy="8381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23559" y="5001767"/>
            <a:ext cx="665987" cy="7741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790943" y="5034534"/>
            <a:ext cx="2021585" cy="5943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04908" y="5717981"/>
            <a:ext cx="999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4154" marR="5080" indent="-21209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20 slot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Battery  Charger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954966" y="296062"/>
            <a:ext cx="1061387" cy="11616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669535" y="5437423"/>
            <a:ext cx="554735" cy="8255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ZEBRA</a:t>
            </a:r>
            <a:r>
              <a:rPr dirty="0" spc="-25"/>
              <a:t> </a:t>
            </a:r>
            <a:r>
              <a:rPr dirty="0" spc="-5"/>
              <a:t>TECHNOLOGIES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9708" y="959264"/>
            <a:ext cx="479488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FFFFFF"/>
                </a:solidFill>
                <a:latin typeface="Arial Black"/>
                <a:cs typeface="Arial Black"/>
              </a:rPr>
              <a:t>1 &amp; 5-Slot Communication</a:t>
            </a:r>
            <a:r>
              <a:rPr dirty="0" sz="2000" spc="-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00">
                <a:solidFill>
                  <a:srgbClr val="FFFFFF"/>
                </a:solidFill>
                <a:latin typeface="Arial Black"/>
                <a:cs typeface="Arial Black"/>
              </a:rPr>
              <a:t>Cradles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7893" y="3546271"/>
            <a:ext cx="3658870" cy="277939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800"/>
              </a:spcBef>
              <a:buChar char="•"/>
              <a:tabLst>
                <a:tab pos="184785" algn="l"/>
              </a:tabLst>
            </a:pPr>
            <a:r>
              <a:rPr dirty="0" sz="1100" spc="-5">
                <a:latin typeface="Arial"/>
                <a:cs typeface="Arial"/>
              </a:rPr>
              <a:t>Charge Trigger Handle and Terminal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Together</a:t>
            </a:r>
            <a:endParaRPr sz="1100">
              <a:latin typeface="Arial"/>
              <a:cs typeface="Arial"/>
            </a:endParaRPr>
          </a:p>
          <a:p>
            <a:pPr marL="184150" marR="37465" indent="-172085">
              <a:lnSpc>
                <a:spcPct val="100000"/>
              </a:lnSpc>
              <a:spcBef>
                <a:spcPts val="705"/>
              </a:spcBef>
              <a:buChar char="•"/>
              <a:tabLst>
                <a:tab pos="184785" algn="l"/>
              </a:tabLst>
            </a:pPr>
            <a:r>
              <a:rPr dirty="0" sz="1100" spc="-5">
                <a:latin typeface="Arial"/>
                <a:cs typeface="Arial"/>
              </a:rPr>
              <a:t>Multi-slot 19-inch Rack Mountable (Mounting accessory  required -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BRKT-SCRD-SMRK-01)</a:t>
            </a:r>
            <a:endParaRPr sz="1100">
              <a:latin typeface="Arial"/>
              <a:cs typeface="Arial"/>
            </a:endParaRPr>
          </a:p>
          <a:p>
            <a:pPr marL="184150" marR="227329" indent="-172085">
              <a:lnSpc>
                <a:spcPct val="100000"/>
              </a:lnSpc>
              <a:spcBef>
                <a:spcPts val="700"/>
              </a:spcBef>
              <a:buChar char="•"/>
              <a:tabLst>
                <a:tab pos="184785" algn="l"/>
              </a:tabLst>
            </a:pPr>
            <a:r>
              <a:rPr dirty="0" sz="1100" spc="-5">
                <a:latin typeface="Arial"/>
                <a:cs typeface="Arial"/>
              </a:rPr>
              <a:t>NOTE: Single Slot Communication Cradle to utilize  Ethernet requires MOD-MT2-EU1-0 or to utilize USB  requires UBB cable 25-124330-01R. (Both Sold  Separately)</a:t>
            </a:r>
            <a:endParaRPr sz="1100">
              <a:latin typeface="Arial"/>
              <a:cs typeface="Arial"/>
            </a:endParaRPr>
          </a:p>
          <a:p>
            <a:pPr marL="184150" marR="5080" indent="-172085">
              <a:lnSpc>
                <a:spcPct val="100000"/>
              </a:lnSpc>
              <a:spcBef>
                <a:spcPts val="695"/>
              </a:spcBef>
              <a:buChar char="•"/>
              <a:tabLst>
                <a:tab pos="184785" algn="l"/>
              </a:tabLst>
            </a:pPr>
            <a:r>
              <a:rPr dirty="0" sz="1100" spc="-5">
                <a:latin typeface="Arial"/>
                <a:cs typeface="Arial"/>
              </a:rPr>
              <a:t>Single Slot Charge and Ethernet Communication Cradle  requires power supply PWR-BGA12V50W0WW &amp; CBL-  DC-388A1-01 &amp; country specific AC Line Cord (sold  separately)</a:t>
            </a:r>
            <a:endParaRPr sz="1100">
              <a:latin typeface="Arial"/>
              <a:cs typeface="Arial"/>
            </a:endParaRPr>
          </a:p>
          <a:p>
            <a:pPr marL="183515" marR="84455" indent="-171450">
              <a:lnSpc>
                <a:spcPct val="100000"/>
              </a:lnSpc>
              <a:spcBef>
                <a:spcPts val="405"/>
              </a:spcBef>
              <a:buChar char="•"/>
              <a:tabLst>
                <a:tab pos="184785" algn="l"/>
              </a:tabLst>
            </a:pPr>
            <a:r>
              <a:rPr dirty="0" sz="1100" spc="-5">
                <a:latin typeface="Arial"/>
                <a:cs typeface="Arial"/>
              </a:rPr>
              <a:t>5-Slot Cradles requires power supply PWR-  BGA12V108W0WW, DC Line Cord CBL-DC-381A1-0  &amp; country specific AC Line Cord (sold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separately)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380" y="240800"/>
            <a:ext cx="23590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Cradle</a:t>
            </a:r>
            <a:r>
              <a:rPr dirty="0" spc="-35"/>
              <a:t> </a:t>
            </a:r>
            <a:r>
              <a:rPr dirty="0" spc="-5"/>
              <a:t>System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93090" y="2739946"/>
          <a:ext cx="2420620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0620"/>
              </a:tblGrid>
              <a:tr h="426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26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02791" y="2781804"/>
          <a:ext cx="2633345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3345"/>
              </a:tblGrid>
              <a:tr h="260103">
                <a:tc>
                  <a:txBody>
                    <a:bodyPr/>
                    <a:lstStyle/>
                    <a:p>
                      <a:pPr marL="5873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CRD-TC2Y-SE5ET-01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</a:tr>
              <a:tr h="425696">
                <a:tc>
                  <a:txBody>
                    <a:bodyPr/>
                    <a:lstStyle/>
                    <a:p>
                      <a:pPr marL="894715" marR="178435" indent="-7683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TC21/TC26 5-Slot Ethernet &amp; Charge  ShareCradle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810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509995" y="2781804"/>
          <a:ext cx="2171700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/>
              </a:tblGrid>
              <a:tr h="265013"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CRD-TC2Y-SE1ET-01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3815"/>
                </a:tc>
              </a:tr>
              <a:tr h="420786">
                <a:tc>
                  <a:txBody>
                    <a:bodyPr/>
                    <a:lstStyle/>
                    <a:p>
                      <a:pPr marL="127000" marR="119380" indent="2425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TC21/TC26 Single Slot  Charge/Communication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Cradle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810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68695" y="2739946"/>
          <a:ext cx="2226310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6310"/>
              </a:tblGrid>
              <a:tr h="369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838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092955" y="6340602"/>
            <a:ext cx="6096000" cy="517525"/>
          </a:xfrm>
          <a:custGeom>
            <a:avLst/>
            <a:gdLst/>
            <a:ahLst/>
            <a:cxnLst/>
            <a:rect l="l" t="t" r="r" b="b"/>
            <a:pathLst>
              <a:path w="6096000" h="517525">
                <a:moveTo>
                  <a:pt x="6096000" y="0"/>
                </a:moveTo>
                <a:lnTo>
                  <a:pt x="0" y="517398"/>
                </a:lnTo>
                <a:lnTo>
                  <a:pt x="6096000" y="517398"/>
                </a:lnTo>
                <a:lnTo>
                  <a:pt x="6096000" y="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95088" y="4957571"/>
            <a:ext cx="504443" cy="361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31814" y="893063"/>
            <a:ext cx="5650228" cy="626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3869" y="883158"/>
            <a:ext cx="5353811" cy="625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19015" y="5513832"/>
            <a:ext cx="767333" cy="5753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03816" y="12"/>
            <a:ext cx="1021054" cy="9440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48228" y="210311"/>
            <a:ext cx="332231" cy="3893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03779" y="165862"/>
            <a:ext cx="421640" cy="478790"/>
          </a:xfrm>
          <a:custGeom>
            <a:avLst/>
            <a:gdLst/>
            <a:ahLst/>
            <a:cxnLst/>
            <a:rect l="l" t="t" r="r" b="b"/>
            <a:pathLst>
              <a:path w="421639" h="478790">
                <a:moveTo>
                  <a:pt x="95529" y="0"/>
                </a:moveTo>
                <a:lnTo>
                  <a:pt x="421474" y="0"/>
                </a:lnTo>
                <a:lnTo>
                  <a:pt x="421474" y="383095"/>
                </a:lnTo>
                <a:lnTo>
                  <a:pt x="414477" y="417461"/>
                </a:lnTo>
                <a:lnTo>
                  <a:pt x="392810" y="449961"/>
                </a:lnTo>
                <a:lnTo>
                  <a:pt x="360311" y="471627"/>
                </a:lnTo>
                <a:lnTo>
                  <a:pt x="325945" y="478637"/>
                </a:lnTo>
                <a:lnTo>
                  <a:pt x="0" y="478637"/>
                </a:lnTo>
                <a:lnTo>
                  <a:pt x="0" y="95529"/>
                </a:lnTo>
                <a:lnTo>
                  <a:pt x="6997" y="61175"/>
                </a:lnTo>
                <a:lnTo>
                  <a:pt x="28663" y="28663"/>
                </a:lnTo>
                <a:lnTo>
                  <a:pt x="61175" y="6997"/>
                </a:lnTo>
                <a:lnTo>
                  <a:pt x="95529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045053" y="2779349"/>
            <a:ext cx="2690495" cy="0"/>
          </a:xfrm>
          <a:custGeom>
            <a:avLst/>
            <a:gdLst/>
            <a:ahLst/>
            <a:cxnLst/>
            <a:rect l="l" t="t" r="r" b="b"/>
            <a:pathLst>
              <a:path w="2690495" h="0">
                <a:moveTo>
                  <a:pt x="0" y="0"/>
                </a:moveTo>
                <a:lnTo>
                  <a:pt x="2690202" y="0"/>
                </a:lnTo>
              </a:path>
            </a:pathLst>
          </a:custGeom>
          <a:ln w="12700">
            <a:solidFill>
              <a:srgbClr val="F6BE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45053" y="3465149"/>
            <a:ext cx="2690495" cy="0"/>
          </a:xfrm>
          <a:custGeom>
            <a:avLst/>
            <a:gdLst/>
            <a:ahLst/>
            <a:cxnLst/>
            <a:rect l="l" t="t" r="r" b="b"/>
            <a:pathLst>
              <a:path w="2690495" h="0">
                <a:moveTo>
                  <a:pt x="0" y="0"/>
                </a:moveTo>
                <a:lnTo>
                  <a:pt x="2690202" y="0"/>
                </a:lnTo>
              </a:path>
            </a:pathLst>
          </a:custGeom>
          <a:ln w="12700">
            <a:solidFill>
              <a:srgbClr val="F6BE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47865" y="2784260"/>
            <a:ext cx="2897505" cy="0"/>
          </a:xfrm>
          <a:custGeom>
            <a:avLst/>
            <a:gdLst/>
            <a:ahLst/>
            <a:cxnLst/>
            <a:rect l="l" t="t" r="r" b="b"/>
            <a:pathLst>
              <a:path w="2897504" h="0">
                <a:moveTo>
                  <a:pt x="0" y="0"/>
                </a:moveTo>
                <a:lnTo>
                  <a:pt x="2897187" y="0"/>
                </a:lnTo>
              </a:path>
            </a:pathLst>
          </a:custGeom>
          <a:ln w="12700">
            <a:solidFill>
              <a:srgbClr val="F6BE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47866" y="3470060"/>
            <a:ext cx="2897505" cy="0"/>
          </a:xfrm>
          <a:custGeom>
            <a:avLst/>
            <a:gdLst/>
            <a:ahLst/>
            <a:cxnLst/>
            <a:rect l="l" t="t" r="r" b="b"/>
            <a:pathLst>
              <a:path w="2897504" h="0">
                <a:moveTo>
                  <a:pt x="0" y="0"/>
                </a:moveTo>
                <a:lnTo>
                  <a:pt x="2897187" y="0"/>
                </a:lnTo>
              </a:path>
            </a:pathLst>
          </a:custGeom>
          <a:ln w="12700">
            <a:solidFill>
              <a:srgbClr val="F6BE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87821" y="882777"/>
            <a:ext cx="5548630" cy="5629910"/>
          </a:xfrm>
          <a:custGeom>
            <a:avLst/>
            <a:gdLst/>
            <a:ahLst/>
            <a:cxnLst/>
            <a:rect l="l" t="t" r="r" b="b"/>
            <a:pathLst>
              <a:path w="5548630" h="5629909">
                <a:moveTo>
                  <a:pt x="0" y="0"/>
                </a:moveTo>
                <a:lnTo>
                  <a:pt x="5548122" y="0"/>
                </a:lnTo>
                <a:lnTo>
                  <a:pt x="5548122" y="5629656"/>
                </a:lnTo>
                <a:lnTo>
                  <a:pt x="0" y="5629656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A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32897" y="3397643"/>
            <a:ext cx="1592287" cy="1571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39878" y="2736264"/>
            <a:ext cx="2927350" cy="0"/>
          </a:xfrm>
          <a:custGeom>
            <a:avLst/>
            <a:gdLst/>
            <a:ahLst/>
            <a:cxnLst/>
            <a:rect l="l" t="t" r="r" b="b"/>
            <a:pathLst>
              <a:path w="2927350" h="0">
                <a:moveTo>
                  <a:pt x="0" y="0"/>
                </a:moveTo>
                <a:lnTo>
                  <a:pt x="2927350" y="0"/>
                </a:lnTo>
              </a:path>
            </a:pathLst>
          </a:custGeom>
          <a:ln w="12700">
            <a:solidFill>
              <a:srgbClr val="F6BE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39878" y="3589704"/>
            <a:ext cx="2927350" cy="0"/>
          </a:xfrm>
          <a:custGeom>
            <a:avLst/>
            <a:gdLst/>
            <a:ahLst/>
            <a:cxnLst/>
            <a:rect l="l" t="t" r="r" b="b"/>
            <a:pathLst>
              <a:path w="2927350" h="0">
                <a:moveTo>
                  <a:pt x="0" y="0"/>
                </a:moveTo>
                <a:lnTo>
                  <a:pt x="2927350" y="0"/>
                </a:lnTo>
              </a:path>
            </a:pathLst>
          </a:custGeom>
          <a:ln w="12700">
            <a:solidFill>
              <a:srgbClr val="F6BE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502158" y="854202"/>
          <a:ext cx="5346700" cy="5687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95"/>
                <a:gridCol w="2374900"/>
                <a:gridCol w="2747645"/>
              </a:tblGrid>
              <a:tr h="539671">
                <a:tc row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1308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1 &amp; 5 Slot </a:t>
                      </a:r>
                      <a:r>
                        <a:rPr dirty="0" sz="2000" spc="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Charge</a:t>
                      </a:r>
                      <a:r>
                        <a:rPr dirty="0" sz="200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Cradles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B="0" marT="78105">
                    <a:lnR w="76200">
                      <a:solidFill>
                        <a:srgbClr val="00A7FF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1749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313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6520">
                        <a:lnSpc>
                          <a:spcPts val="735"/>
                        </a:lnSpc>
                        <a:spcBef>
                          <a:spcPts val="84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CRD-TC2Y-BS1CO-01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T w="12700">
                      <a:solidFill>
                        <a:srgbClr val="F6BE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0955">
                        <a:lnSpc>
                          <a:spcPts val="1280"/>
                        </a:lnSpc>
                        <a:spcBef>
                          <a:spcPts val="30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CRD-TC2Y-BS5CO-01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F6BE00"/>
                      </a:solidFill>
                      <a:prstDash val="solid"/>
                    </a:lnT>
                  </a:tcPr>
                </a:tc>
              </a:tr>
              <a:tr h="20587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0955">
                        <a:lnSpc>
                          <a:spcPts val="1260"/>
                        </a:lnSpc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CRD-TC2Y-BS54B-01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</a:tr>
              <a:tr h="21335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TC21/TC26 Single Slot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Charge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algn="ctr" marR="20955">
                        <a:lnSpc>
                          <a:spcPts val="1220"/>
                        </a:lnSpc>
                        <a:spcBef>
                          <a:spcPts val="359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TC21/TC26 Multi-Slot Charge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Only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</a:tr>
              <a:tr h="22107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7155">
                        <a:lnSpc>
                          <a:spcPts val="12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Cradle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F6BE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1590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ShareCradle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76200">
                      <a:solidFill>
                        <a:srgbClr val="00A7FF"/>
                      </a:solidFill>
                      <a:prstDash val="solid"/>
                    </a:lnR>
                    <a:lnB w="12700">
                      <a:solidFill>
                        <a:srgbClr val="F6BE00"/>
                      </a:solidFill>
                      <a:prstDash val="solid"/>
                    </a:lnB>
                  </a:tcPr>
                </a:tc>
              </a:tr>
              <a:tr h="32140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5435" indent="-17208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306070" algn="l"/>
                        </a:tabLst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Charges Trigger Handle and Terminal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together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75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5435" indent="-172085">
                        <a:lnSpc>
                          <a:spcPts val="1280"/>
                        </a:lnSpc>
                        <a:spcBef>
                          <a:spcPts val="240"/>
                        </a:spcBef>
                        <a:buChar char="•"/>
                        <a:tabLst>
                          <a:tab pos="306070" algn="l"/>
                        </a:tabLst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Multi-slot - 19” Rack: Rack Mountable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(Mounting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575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5435">
                        <a:lnSpc>
                          <a:spcPts val="126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accessory required -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BRKT-SCRD-SMRK-01)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89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5435" indent="-172085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•"/>
                        <a:tabLst>
                          <a:tab pos="306070" algn="l"/>
                        </a:tabLst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5-slot available in 2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options;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89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5669" indent="-17272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•"/>
                        <a:tabLst>
                          <a:tab pos="916305" algn="l"/>
                        </a:tabLst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5 slot terminal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only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478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5669" indent="-17272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•"/>
                        <a:tabLst>
                          <a:tab pos="916305" algn="l"/>
                        </a:tabLst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4 slot terminal plus 4 slot battery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64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6070" indent="-172085">
                        <a:lnSpc>
                          <a:spcPts val="1280"/>
                        </a:lnSpc>
                        <a:spcBef>
                          <a:spcPts val="90"/>
                        </a:spcBef>
                        <a:buChar char="•"/>
                        <a:tabLst>
                          <a:tab pos="306705" algn="l"/>
                        </a:tabLst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Single Slot Base Cradle requires USB C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Cable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6070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(CBL-TC5X-USBC2A-01, PS: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PWR-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6070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WUA5V12W0XX (US, EU, GB, AU, CN, BR,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KR,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6070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IN)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6070" indent="-172085">
                        <a:lnSpc>
                          <a:spcPts val="1220"/>
                        </a:lnSpc>
                        <a:buChar char="•"/>
                        <a:tabLst>
                          <a:tab pos="306705" algn="l"/>
                        </a:tabLst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5-Slot Cradles requires power supply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PWR-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5435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BGA12V108W0WW, DC Line Cord</a:t>
                      </a:r>
                      <a:r>
                        <a:rPr dirty="0" sz="11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CBL-DC-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5435">
                        <a:lnSpc>
                          <a:spcPts val="122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381A1-0 &amp; country specific AC Line Cord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(sold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76200">
                      <a:solidFill>
                        <a:srgbClr val="00A7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122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T w="76200">
                      <a:solidFill>
                        <a:srgbClr val="00A7FF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5435">
                        <a:lnSpc>
                          <a:spcPts val="126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separately)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76200">
                      <a:solidFill>
                        <a:srgbClr val="00A7FF"/>
                      </a:solidFill>
                      <a:prstDash val="solid"/>
                    </a:lnR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10512552" y="4223766"/>
            <a:ext cx="760475" cy="546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650473" y="5047488"/>
            <a:ext cx="622553" cy="4663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60793" y="1551190"/>
            <a:ext cx="825700" cy="9332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39795" y="1717548"/>
            <a:ext cx="2271521" cy="6286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006078" y="1820418"/>
            <a:ext cx="2248661" cy="6225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183607" y="1664881"/>
            <a:ext cx="825698" cy="9332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171688" y="1872996"/>
            <a:ext cx="375665" cy="3253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ZEBRA</a:t>
            </a:r>
            <a:r>
              <a:rPr dirty="0" spc="-25"/>
              <a:t> </a:t>
            </a:r>
            <a:r>
              <a:rPr dirty="0" spc="-5"/>
              <a:t>TECHNOLOGIES</a:t>
            </a:r>
          </a:p>
        </p:txBody>
      </p:sp>
    </p:spTree>
  </p:cSld>
  <p:clrMapOvr>
    <a:masterClrMapping/>
  </p:clrMapOvr>
  <p:transition spd="fast">
    <p:fade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8814" y="3944873"/>
            <a:ext cx="504443" cy="362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31814" y="974598"/>
            <a:ext cx="5650229" cy="733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30090" y="1052195"/>
            <a:ext cx="33553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 Black"/>
                <a:cs typeface="Arial Black"/>
              </a:rPr>
              <a:t>1X and 2X</a:t>
            </a:r>
            <a:r>
              <a:rPr dirty="0" sz="24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 Black"/>
                <a:cs typeface="Arial Black"/>
              </a:rPr>
              <a:t>Batteries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870" y="963930"/>
            <a:ext cx="5353811" cy="733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11496" y="4619244"/>
            <a:ext cx="381761" cy="286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507152" y="4221021"/>
            <a:ext cx="4199255" cy="1145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dirty="0" sz="1200" spc="-5">
                <a:latin typeface="Arial"/>
                <a:cs typeface="Arial"/>
              </a:rPr>
              <a:t>Basic Battery 3100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mAh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20"/>
              </a:spcBef>
              <a:buChar char="•"/>
              <a:tabLst>
                <a:tab pos="127000" algn="l"/>
              </a:tabLst>
            </a:pPr>
            <a:r>
              <a:rPr dirty="0" sz="1200" spc="-5">
                <a:latin typeface="Arial"/>
                <a:cs typeface="Arial"/>
              </a:rPr>
              <a:t>Extended Battery 5400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mAh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20"/>
              </a:spcBef>
              <a:buChar char="•"/>
              <a:tabLst>
                <a:tab pos="127000" algn="l"/>
              </a:tabLst>
            </a:pPr>
            <a:r>
              <a:rPr dirty="0" sz="1200" spc="-5">
                <a:latin typeface="Arial"/>
                <a:cs typeface="Arial"/>
              </a:rPr>
              <a:t>Country Specific Batteries available: “-BR” Brazil, “-IA”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India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20"/>
              </a:spcBef>
              <a:buChar char="•"/>
              <a:tabLst>
                <a:tab pos="127000" algn="l"/>
              </a:tabLst>
            </a:pPr>
            <a:r>
              <a:rPr dirty="0" sz="1200" spc="-5">
                <a:latin typeface="Arial"/>
                <a:cs typeface="Arial"/>
              </a:rPr>
              <a:t>Both compatible with battery charger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SAC-TC2Y-4SCHG-01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835697" y="2937283"/>
          <a:ext cx="4159885" cy="1108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9250"/>
              </a:tblGrid>
              <a:tr h="595628">
                <a:tc>
                  <a:txBody>
                    <a:bodyPr/>
                    <a:lstStyle/>
                    <a:p>
                      <a:pPr marL="1273810" marR="1267460">
                        <a:lnSpc>
                          <a:spcPts val="2160"/>
                        </a:lnSpc>
                        <a:spcBef>
                          <a:spcPts val="125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70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TC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70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A1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01  B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70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TC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70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A1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T w="12700">
                      <a:solidFill>
                        <a:srgbClr val="F6BE00"/>
                      </a:solidFill>
                      <a:prstDash val="solid"/>
                    </a:lnT>
                  </a:tcPr>
                </a:tc>
              </a:tr>
              <a:tr h="500122">
                <a:tc>
                  <a:txBody>
                    <a:bodyPr/>
                    <a:lstStyle/>
                    <a:p>
                      <a:pPr marL="1128395" marR="1121410" indent="1346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Basic Battery 3100 mAh  Extended Battery 5400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mAh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B w="12700">
                      <a:solidFill>
                        <a:srgbClr val="F6BE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02158" y="980694"/>
          <a:ext cx="5346700" cy="4975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0975"/>
              </a:tblGrid>
              <a:tr h="19666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 spc="-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4-Slot </a:t>
                      </a:r>
                      <a:r>
                        <a:rPr dirty="0" sz="2400" spc="1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Battery</a:t>
                      </a:r>
                      <a:r>
                        <a:rPr dirty="0" sz="2400" spc="-2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2400" spc="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Charger</a:t>
                      </a:r>
                      <a:endParaRPr sz="2400">
                        <a:latin typeface="Arial Black"/>
                        <a:cs typeface="Arial Black"/>
                      </a:endParaRPr>
                    </a:p>
                  </a:txBody>
                  <a:tcPr marL="0" marR="0" marB="0" marT="45085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  <a:lnB w="12700">
                      <a:solidFill>
                        <a:srgbClr val="F6BE00"/>
                      </a:solidFill>
                      <a:prstDash val="solid"/>
                    </a:lnB>
                  </a:tcPr>
                </a:tc>
              </a:tr>
              <a:tr h="408176"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SAC-TC2Y-4SCHG-01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SAC-TC2Y-20SCH-01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F6BE00"/>
                      </a:solidFill>
                      <a:prstDash val="solid"/>
                    </a:lnT>
                  </a:tcPr>
                </a:tc>
              </a:tr>
              <a:tr h="303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TC21/TC26 4-slot Battery Charger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B w="12700">
                      <a:solidFill>
                        <a:srgbClr val="F6BE00"/>
                      </a:solidFill>
                      <a:prstDash val="solid"/>
                    </a:lnB>
                  </a:tcPr>
                </a:tc>
              </a:tr>
              <a:tr h="2239741">
                <a:tc>
                  <a:txBody>
                    <a:bodyPr/>
                    <a:lstStyle/>
                    <a:p>
                      <a:pPr marL="675640" marR="701675" indent="-171450">
                        <a:lnSpc>
                          <a:spcPct val="100000"/>
                        </a:lnSpc>
                        <a:spcBef>
                          <a:spcPts val="65"/>
                        </a:spcBef>
                        <a:buChar char="•"/>
                        <a:tabLst>
                          <a:tab pos="67627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Charges 1X or 2X Batteries; can mix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match battery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per 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slot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5640" marR="775335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67627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4-Slot requires power supply PWR-BGA12V50W0WW;  DC Line Cord CBL-DC-388A1-01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country specific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AC 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Line Cord (sold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separately)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5640" marR="732790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67627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20-slot required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power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supply PWR-BGA12V108W0WW;  DC Line Cord CBL-DC-381A1-01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country specific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AC 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Line Cord (sold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separately)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75640" marR="708025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67627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20-slot Rack Mountable (requires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BRKT-SCRD-SMRK-01 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sold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separately)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F6BE00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6187821" y="1009269"/>
            <a:ext cx="5548630" cy="4918075"/>
          </a:xfrm>
          <a:custGeom>
            <a:avLst/>
            <a:gdLst/>
            <a:ahLst/>
            <a:cxnLst/>
            <a:rect l="l" t="t" r="r" b="b"/>
            <a:pathLst>
              <a:path w="5548630" h="4918075">
                <a:moveTo>
                  <a:pt x="0" y="0"/>
                </a:moveTo>
                <a:lnTo>
                  <a:pt x="5548122" y="0"/>
                </a:lnTo>
                <a:lnTo>
                  <a:pt x="5548122" y="4917948"/>
                </a:lnTo>
                <a:lnTo>
                  <a:pt x="0" y="4917948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A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137428" y="2222469"/>
            <a:ext cx="15982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365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Batteries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(3100 mAh, 5400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mAh)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25056" y="1479042"/>
            <a:ext cx="1003553" cy="14645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681971" y="1256538"/>
            <a:ext cx="1670303" cy="1760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4380" y="299163"/>
            <a:ext cx="36861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Batteries and</a:t>
            </a:r>
            <a:r>
              <a:rPr dirty="0" spc="15"/>
              <a:t> </a:t>
            </a:r>
            <a:r>
              <a:rPr dirty="0" spc="-5"/>
              <a:t>Chargers</a:t>
            </a:r>
          </a:p>
        </p:txBody>
      </p:sp>
      <p:sp>
        <p:nvSpPr>
          <p:cNvPr id="15" name="object 15"/>
          <p:cNvSpPr/>
          <p:nvPr/>
        </p:nvSpPr>
        <p:spPr>
          <a:xfrm>
            <a:off x="1187196" y="1828038"/>
            <a:ext cx="742949" cy="863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10077" y="1954530"/>
            <a:ext cx="2300477" cy="6758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59936" y="12"/>
            <a:ext cx="1021079" cy="10744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04359" y="341376"/>
            <a:ext cx="332231" cy="3886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59911" y="296925"/>
            <a:ext cx="421640" cy="478155"/>
          </a:xfrm>
          <a:custGeom>
            <a:avLst/>
            <a:gdLst/>
            <a:ahLst/>
            <a:cxnLst/>
            <a:rect l="l" t="t" r="r" b="b"/>
            <a:pathLst>
              <a:path w="421639" h="478155">
                <a:moveTo>
                  <a:pt x="95529" y="0"/>
                </a:moveTo>
                <a:lnTo>
                  <a:pt x="421474" y="0"/>
                </a:lnTo>
                <a:lnTo>
                  <a:pt x="421474" y="382308"/>
                </a:lnTo>
                <a:lnTo>
                  <a:pt x="414477" y="416661"/>
                </a:lnTo>
                <a:lnTo>
                  <a:pt x="392810" y="449173"/>
                </a:lnTo>
                <a:lnTo>
                  <a:pt x="360311" y="470839"/>
                </a:lnTo>
                <a:lnTo>
                  <a:pt x="325945" y="477837"/>
                </a:lnTo>
                <a:lnTo>
                  <a:pt x="0" y="477837"/>
                </a:lnTo>
                <a:lnTo>
                  <a:pt x="0" y="95529"/>
                </a:lnTo>
                <a:lnTo>
                  <a:pt x="6997" y="61175"/>
                </a:lnTo>
                <a:lnTo>
                  <a:pt x="28663" y="28663"/>
                </a:lnTo>
                <a:lnTo>
                  <a:pt x="61175" y="6997"/>
                </a:lnTo>
                <a:lnTo>
                  <a:pt x="95529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ZEBRA</a:t>
            </a:r>
            <a:r>
              <a:rPr dirty="0" spc="-25"/>
              <a:t> </a:t>
            </a:r>
            <a:r>
              <a:rPr dirty="0" spc="-5"/>
              <a:t>TECHNOLOGIES</a:t>
            </a:r>
          </a:p>
        </p:txBody>
      </p:sp>
    </p:spTree>
  </p:cSld>
  <p:clrMapOvr>
    <a:masterClrMapping/>
  </p:clrMapOvr>
  <p:transition spd="fast">
    <p:fade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1552" y="5669279"/>
            <a:ext cx="2057400" cy="1188720"/>
          </a:xfrm>
          <a:custGeom>
            <a:avLst/>
            <a:gdLst/>
            <a:ahLst/>
            <a:cxnLst/>
            <a:rect l="l" t="t" r="r" b="b"/>
            <a:pathLst>
              <a:path w="2057400" h="1188720">
                <a:moveTo>
                  <a:pt x="2057400" y="0"/>
                </a:moveTo>
                <a:lnTo>
                  <a:pt x="0" y="1188720"/>
                </a:lnTo>
                <a:lnTo>
                  <a:pt x="2057400" y="1188720"/>
                </a:lnTo>
                <a:lnTo>
                  <a:pt x="2057400" y="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69108" y="125730"/>
            <a:ext cx="902207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6824" y="4627626"/>
            <a:ext cx="11294363" cy="608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373" y="810768"/>
            <a:ext cx="5312663" cy="591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24662" y="775716"/>
          <a:ext cx="5321935" cy="3747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5575"/>
              </a:tblGrid>
              <a:tr h="504544"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Trigger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Handle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B="0" marT="9779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TRG-TC2Y-SNP1-01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marR="9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TC21/TC26 Snap-On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Trigger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Handle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26371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95934" marR="185038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Transforms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device into all-touch handle  style terminal for use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interim high-  volume scanning</a:t>
                      </a:r>
                      <a:r>
                        <a:rPr dirty="0" sz="12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operations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47370" indent="-120014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54800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Easily attaches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TC21/TC26 top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housing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47370" marR="1055370" indent="-120014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54800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Exposed Contacts provide ability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charge with the 5-  Slot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Single Slot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Cradles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47370" indent="-120014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54800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Optional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Wrist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Tether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(sold separately)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50-12500-066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47370" marR="1049020" indent="-120014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54800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Trigger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Handle is only available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be used on the  TC21 and TC26 devices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equipped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with the 2-pin rear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I/O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connector.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47370" indent="-120014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54800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Does not block rear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camera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224778" y="797814"/>
            <a:ext cx="5270753" cy="557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15112" y="4614671"/>
          <a:ext cx="11288395" cy="182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8505"/>
                <a:gridCol w="1680845"/>
                <a:gridCol w="2433954"/>
              </a:tblGrid>
              <a:tr h="48539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Trigger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Handle </a:t>
                      </a:r>
                      <a:r>
                        <a:rPr dirty="0" sz="1800" spc="1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Service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Plan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B="0" marT="92075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293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01600" marR="139065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The TC2X trigger accessory provides users with significant flexibility as they adapt the TC2X device to different  operations within their retail environment. The TC2X trigger accessory is considered a consumable item which  may need to be replaced during the life of a TC2X. Therefore, Zebra highly recommends the purchase of a  Zebra trigger handle service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plan.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OPT-TRGMNT-2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76200">
                      <a:solidFill>
                        <a:srgbClr val="00A7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6990" marR="41275" indent="454659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2-Year Zebra OneCare  Comprehensive Trigger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Maintenance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07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OPT-TRGMNT-3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76200">
                      <a:solidFill>
                        <a:srgbClr val="00A7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81534">
                      <a:solidFill>
                        <a:srgbClr val="00A7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6990" marR="41275" indent="454659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3-Year Zebra OneCare  Comprehensive Trigger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Maintenance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81534">
                      <a:solidFill>
                        <a:srgbClr val="00A7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7979664" y="2091689"/>
            <a:ext cx="1245870" cy="873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08014" y="791718"/>
            <a:ext cx="5312663" cy="5913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232397" y="771144"/>
          <a:ext cx="5274310" cy="3747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8585"/>
              </a:tblGrid>
              <a:tr h="478636"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Screen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Protector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B="0" marT="83185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SG-TC2Y-SCRNPT1-01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TC21/TC26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Tempered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Glass Screen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Protector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2663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22350" indent="-120650">
                        <a:lnSpc>
                          <a:spcPct val="100000"/>
                        </a:lnSpc>
                        <a:spcBef>
                          <a:spcPts val="880"/>
                        </a:spcBef>
                        <a:buChar char="•"/>
                        <a:tabLst>
                          <a:tab pos="102298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Protects Display on TC21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TC26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22350" indent="-120650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102298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Single Protector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Package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4107" y="226524"/>
            <a:ext cx="21412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Data</a:t>
            </a:r>
            <a:r>
              <a:rPr dirty="0" spc="-45"/>
              <a:t> </a:t>
            </a:r>
            <a:r>
              <a:rPr dirty="0" spc="-5"/>
              <a:t>Capture</a:t>
            </a:r>
          </a:p>
        </p:txBody>
      </p:sp>
      <p:sp>
        <p:nvSpPr>
          <p:cNvPr id="13" name="object 13"/>
          <p:cNvSpPr/>
          <p:nvPr/>
        </p:nvSpPr>
        <p:spPr>
          <a:xfrm>
            <a:off x="4248277" y="1803476"/>
            <a:ext cx="1061387" cy="11616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09615" y="3154680"/>
            <a:ext cx="548640" cy="5486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ZEBRA</a:t>
            </a:r>
            <a:r>
              <a:rPr dirty="0" spc="-25"/>
              <a:t> </a:t>
            </a:r>
            <a:r>
              <a:rPr dirty="0" spc="-5"/>
              <a:t>TECHNOLOGIES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6188" y="846582"/>
            <a:ext cx="5666993" cy="744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4454" y="850392"/>
            <a:ext cx="4805933" cy="744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65520" y="3728465"/>
          <a:ext cx="5688965" cy="2929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3240"/>
              </a:tblGrid>
              <a:tr h="6885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2400" spc="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Arm</a:t>
                      </a:r>
                      <a:r>
                        <a:rPr dirty="0" sz="2400" spc="-1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240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Mount</a:t>
                      </a:r>
                      <a:endParaRPr sz="2400">
                        <a:latin typeface="Arial Black"/>
                        <a:cs typeface="Arial Black"/>
                      </a:endParaRPr>
                    </a:p>
                  </a:txBody>
                  <a:tcPr marL="0" marR="0" marB="0" marT="7620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292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200" spc="-15" b="1">
                          <a:latin typeface="Arial"/>
                          <a:cs typeface="Arial"/>
                        </a:rPr>
                        <a:t>SG-TC2Y-ARMNT-01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292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TC21/TC26 Arm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Mount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1598110">
                <a:tc>
                  <a:txBody>
                    <a:bodyPr/>
                    <a:lstStyle/>
                    <a:p>
                      <a:pPr marL="287020" indent="-118110">
                        <a:lnSpc>
                          <a:spcPct val="100000"/>
                        </a:lnSpc>
                        <a:spcBef>
                          <a:spcPts val="910"/>
                        </a:spcBef>
                        <a:buChar char="•"/>
                        <a:tabLst>
                          <a:tab pos="28765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Enables the TC21/TC26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be mounted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the arm for hands free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operation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87020" indent="-118110">
                        <a:lnSpc>
                          <a:spcPct val="100000"/>
                        </a:lnSpc>
                        <a:spcBef>
                          <a:spcPts val="1020"/>
                        </a:spcBef>
                        <a:buChar char="•"/>
                        <a:tabLst>
                          <a:tab pos="28765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Scan with the hands free RS5100 Bluetooth Ring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Scanner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73902" y="806195"/>
          <a:ext cx="5680710" cy="2866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94350"/>
              </a:tblGrid>
              <a:tr h="717782"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2400" spc="-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Hand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2400" spc="1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Strap</a:t>
                      </a:r>
                      <a:endParaRPr sz="2400">
                        <a:latin typeface="Arial Black"/>
                        <a:cs typeface="Arial Black"/>
                      </a:endParaRPr>
                    </a:p>
                  </a:txBody>
                  <a:tcPr marL="0" marR="0" marB="0" marT="113664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316917"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SG-TC2Y-HSTRP1-01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316915"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TC21/TC26 Hand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Strap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1457116">
                <a:tc>
                  <a:txBody>
                    <a:bodyPr/>
                    <a:lstStyle/>
                    <a:p>
                      <a:pPr marL="615950" indent="-118110">
                        <a:lnSpc>
                          <a:spcPct val="100000"/>
                        </a:lnSpc>
                        <a:spcBef>
                          <a:spcPts val="1150"/>
                        </a:spcBef>
                        <a:buChar char="•"/>
                        <a:tabLst>
                          <a:tab pos="61658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Plastic clip that snap into towel bar for easy insertion/removal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15950" marR="523240" indent="-117475">
                        <a:lnSpc>
                          <a:spcPct val="15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61658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Leather and Hypalon Pad for maximum comfort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wear resistance  with Adjustable 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Velcro</a:t>
                      </a:r>
                      <a:r>
                        <a:rPr dirty="0" sz="12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design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86740" y="815339"/>
          <a:ext cx="4815205" cy="567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8845"/>
              </a:tblGrid>
              <a:tr h="738844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2400" spc="-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Soft</a:t>
                      </a:r>
                      <a:r>
                        <a:rPr dirty="0" sz="2400" spc="-1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2400" spc="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Holsters</a:t>
                      </a:r>
                      <a:endParaRPr sz="2400">
                        <a:latin typeface="Arial Black"/>
                        <a:cs typeface="Arial Black"/>
                      </a:endParaRPr>
                    </a:p>
                  </a:txBody>
                  <a:tcPr marL="0" marR="0" marB="0" marT="10795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SG-TC2Y-HLSTR1-01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TC21/TC26 Soft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Holster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12700">
                      <a:solidFill>
                        <a:srgbClr val="A7A8A7"/>
                      </a:solidFill>
                      <a:prstDash val="solid"/>
                    </a:lnB>
                  </a:tcPr>
                </a:tc>
              </a:tr>
              <a:tr h="4332265">
                <a:tc>
                  <a:txBody>
                    <a:bodyPr/>
                    <a:lstStyle/>
                    <a:p>
                      <a:pPr marL="517525" indent="-118110">
                        <a:lnSpc>
                          <a:spcPct val="100000"/>
                        </a:lnSpc>
                        <a:spcBef>
                          <a:spcPts val="1120"/>
                        </a:spcBef>
                        <a:buChar char="•"/>
                        <a:tabLst>
                          <a:tab pos="518159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TC2X Open Bucket design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accommodate hand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strap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175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+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Snap-on’s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for easy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insertion/removal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17525" indent="-118110">
                        <a:lnSpc>
                          <a:spcPct val="100000"/>
                        </a:lnSpc>
                        <a:spcBef>
                          <a:spcPts val="1019"/>
                        </a:spcBef>
                        <a:buChar char="•"/>
                        <a:tabLst>
                          <a:tab pos="518159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Opening for audio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drainage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17525" indent="-118110">
                        <a:lnSpc>
                          <a:spcPct val="100000"/>
                        </a:lnSpc>
                        <a:spcBef>
                          <a:spcPts val="1019"/>
                        </a:spcBef>
                        <a:buChar char="•"/>
                        <a:tabLst>
                          <a:tab pos="518159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Non-rotating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clip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17525" marR="848360" indent="-117475">
                        <a:lnSpc>
                          <a:spcPct val="15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518159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Adjustable belt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fit the TC21/TC26 with Basic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or 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Extended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Battery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224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A7A8A7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350770" y="163080"/>
            <a:ext cx="839711" cy="685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21396" y="5662421"/>
            <a:ext cx="1123949" cy="987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47232" y="3738371"/>
            <a:ext cx="5695949" cy="737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30548" y="3233166"/>
            <a:ext cx="1414644" cy="2927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4380" y="299167"/>
            <a:ext cx="1801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Soft</a:t>
            </a:r>
            <a:r>
              <a:rPr dirty="0" spc="-80"/>
              <a:t> </a:t>
            </a:r>
            <a:r>
              <a:rPr dirty="0" spc="-5"/>
              <a:t>Goods</a:t>
            </a:r>
          </a:p>
        </p:txBody>
      </p:sp>
      <p:sp>
        <p:nvSpPr>
          <p:cNvPr id="12" name="object 12"/>
          <p:cNvSpPr/>
          <p:nvPr/>
        </p:nvSpPr>
        <p:spPr>
          <a:xfrm>
            <a:off x="1857640" y="4225290"/>
            <a:ext cx="2201520" cy="17640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ZEBRA</a:t>
            </a:r>
            <a:r>
              <a:rPr dirty="0" spc="-25"/>
              <a:t> </a:t>
            </a:r>
            <a:r>
              <a:rPr dirty="0" spc="-5"/>
              <a:t>TECHNOLOGIES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5504" y="913257"/>
            <a:ext cx="5610225" cy="1774189"/>
          </a:xfrm>
          <a:prstGeom prst="rect">
            <a:avLst/>
          </a:prstGeom>
          <a:ln w="57150">
            <a:solidFill>
              <a:srgbClr val="00A7FF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2400" spc="-5">
                <a:solidFill>
                  <a:srgbClr val="FFFFFF"/>
                </a:solidFill>
                <a:latin typeface="Arial Black"/>
                <a:cs typeface="Arial Black"/>
              </a:rPr>
              <a:t>Headset</a:t>
            </a:r>
            <a:endParaRPr sz="2400">
              <a:latin typeface="Arial Black"/>
              <a:cs typeface="Arial Black"/>
            </a:endParaRPr>
          </a:p>
          <a:p>
            <a:pPr algn="ctr" marR="2433320">
              <a:lnSpc>
                <a:spcPct val="100000"/>
              </a:lnSpc>
              <a:spcBef>
                <a:spcPts val="1390"/>
              </a:spcBef>
            </a:pPr>
            <a:r>
              <a:rPr dirty="0" sz="1200" spc="-10" b="1">
                <a:latin typeface="Arial"/>
                <a:cs typeface="Arial"/>
              </a:rPr>
              <a:t>HDST-35MM-PTVP-01</a:t>
            </a:r>
            <a:endParaRPr sz="1200">
              <a:latin typeface="Arial"/>
              <a:cs typeface="Arial"/>
            </a:endParaRPr>
          </a:p>
          <a:p>
            <a:pPr algn="ctr" marL="64769" marR="2460625" indent="3175">
              <a:lnSpc>
                <a:spcPct val="100000"/>
              </a:lnSpc>
              <a:spcBef>
                <a:spcPts val="615"/>
              </a:spcBef>
            </a:pPr>
            <a:r>
              <a:rPr dirty="0" sz="1200" spc="-5">
                <a:latin typeface="Arial"/>
                <a:cs typeface="Arial"/>
              </a:rPr>
              <a:t>Over the ear headset with </a:t>
            </a:r>
            <a:r>
              <a:rPr dirty="0" sz="1200">
                <a:latin typeface="Arial"/>
                <a:cs typeface="Arial"/>
              </a:rPr>
              <a:t>MIC </a:t>
            </a:r>
            <a:r>
              <a:rPr dirty="0" sz="1200" spc="-5">
                <a:latin typeface="Arial"/>
                <a:cs typeface="Arial"/>
              </a:rPr>
              <a:t>and PTT  3.5mm Requires USB-C adapter cable, ADP-  USBC-35MM1-0 (sold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separately)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5504" y="4776596"/>
            <a:ext cx="5610225" cy="1624965"/>
          </a:xfrm>
          <a:prstGeom prst="rect">
            <a:avLst/>
          </a:prstGeom>
          <a:ln w="57150">
            <a:solidFill>
              <a:srgbClr val="00A7FF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algn="ctr" marL="13335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Arial Black"/>
                <a:cs typeface="Arial Black"/>
              </a:rPr>
              <a:t>Audio </a:t>
            </a:r>
            <a:r>
              <a:rPr dirty="0" sz="2400">
                <a:solidFill>
                  <a:srgbClr val="FFFFFF"/>
                </a:solidFill>
                <a:latin typeface="Arial Black"/>
                <a:cs typeface="Arial Black"/>
              </a:rPr>
              <a:t>Adapter</a:t>
            </a:r>
            <a:r>
              <a:rPr dirty="0" sz="2400" spc="-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FFFFFF"/>
                </a:solidFill>
                <a:latin typeface="Arial Black"/>
                <a:cs typeface="Arial Black"/>
              </a:rPr>
              <a:t>Cable</a:t>
            </a:r>
            <a:endParaRPr sz="2400">
              <a:latin typeface="Arial Black"/>
              <a:cs typeface="Arial Black"/>
            </a:endParaRPr>
          </a:p>
          <a:p>
            <a:pPr marL="859790">
              <a:lnSpc>
                <a:spcPct val="100000"/>
              </a:lnSpc>
              <a:spcBef>
                <a:spcPts val="1560"/>
              </a:spcBef>
            </a:pPr>
            <a:r>
              <a:rPr dirty="0" sz="1200" spc="-5" b="1">
                <a:latin typeface="Arial"/>
                <a:cs typeface="Arial"/>
              </a:rPr>
              <a:t>ADP-USBC-35MM1-01</a:t>
            </a:r>
            <a:endParaRPr sz="1200">
              <a:latin typeface="Arial"/>
              <a:cs typeface="Arial"/>
            </a:endParaRPr>
          </a:p>
          <a:p>
            <a:pPr marL="758825" marR="2932430" indent="24130">
              <a:lnSpc>
                <a:spcPct val="100000"/>
              </a:lnSpc>
              <a:spcBef>
                <a:spcPts val="935"/>
              </a:spcBef>
            </a:pPr>
            <a:r>
              <a:rPr dirty="0" sz="1200" spc="-5">
                <a:latin typeface="Arial"/>
                <a:cs typeface="Arial"/>
              </a:rPr>
              <a:t>USB </a:t>
            </a:r>
            <a:r>
              <a:rPr dirty="0" sz="1200">
                <a:latin typeface="Arial"/>
                <a:cs typeface="Arial"/>
              </a:rPr>
              <a:t>to </a:t>
            </a:r>
            <a:r>
              <a:rPr dirty="0" sz="1200" spc="-5">
                <a:latin typeface="Arial"/>
                <a:cs typeface="Arial"/>
              </a:rPr>
              <a:t>3.5MM adapter with  PTT Headset button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support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5504" y="2851785"/>
            <a:ext cx="5610225" cy="1774189"/>
          </a:xfrm>
          <a:prstGeom prst="rect">
            <a:avLst/>
          </a:prstGeom>
          <a:ln w="57150">
            <a:solidFill>
              <a:srgbClr val="00A7FF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 marL="1246505">
              <a:lnSpc>
                <a:spcPct val="100000"/>
              </a:lnSpc>
              <a:spcBef>
                <a:spcPts val="45"/>
              </a:spcBef>
            </a:pPr>
            <a:r>
              <a:rPr dirty="0" sz="2400" spc="-5">
                <a:solidFill>
                  <a:srgbClr val="FFFFFF"/>
                </a:solidFill>
                <a:latin typeface="Arial Black"/>
                <a:cs typeface="Arial Black"/>
              </a:rPr>
              <a:t>Bluetooth</a:t>
            </a:r>
            <a:r>
              <a:rPr dirty="0" sz="2400" spc="-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Black"/>
                <a:cs typeface="Arial Black"/>
              </a:rPr>
              <a:t>Headset</a:t>
            </a:r>
            <a:endParaRPr sz="2400">
              <a:latin typeface="Arial Black"/>
              <a:cs typeface="Arial Black"/>
            </a:endParaRPr>
          </a:p>
          <a:p>
            <a:pPr marL="1203325">
              <a:lnSpc>
                <a:spcPct val="100000"/>
              </a:lnSpc>
              <a:spcBef>
                <a:spcPts val="1495"/>
              </a:spcBef>
            </a:pPr>
            <a:r>
              <a:rPr dirty="0" sz="1200" spc="-5" b="1">
                <a:latin typeface="Arial"/>
                <a:cs typeface="Arial"/>
              </a:rPr>
              <a:t>HS3100-OTH</a:t>
            </a:r>
            <a:endParaRPr sz="1200">
              <a:latin typeface="Arial"/>
              <a:cs typeface="Arial"/>
            </a:endParaRPr>
          </a:p>
          <a:p>
            <a:pPr algn="ctr" marL="250190" marR="2200910">
              <a:lnSpc>
                <a:spcPct val="100000"/>
              </a:lnSpc>
              <a:spcBef>
                <a:spcPts val="740"/>
              </a:spcBef>
            </a:pPr>
            <a:r>
              <a:rPr dirty="0" sz="1200" spc="-5">
                <a:latin typeface="Arial"/>
                <a:cs typeface="Arial"/>
              </a:rPr>
              <a:t>HS3100 Rugged Bluetooth Headset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Over-The-  Head Headband includes HS3100 </a:t>
            </a:r>
            <a:r>
              <a:rPr dirty="0" sz="1200" spc="-10">
                <a:latin typeface="Arial"/>
                <a:cs typeface="Arial"/>
              </a:rPr>
              <a:t>Boom  </a:t>
            </a:r>
            <a:r>
              <a:rPr dirty="0" sz="1200" spc="-5">
                <a:latin typeface="Arial"/>
                <a:cs typeface="Arial"/>
              </a:rPr>
              <a:t>Module and HSX100 OTH </a:t>
            </a:r>
            <a:r>
              <a:rPr dirty="0" sz="1200" spc="-10">
                <a:latin typeface="Arial"/>
                <a:cs typeface="Arial"/>
              </a:rPr>
              <a:t>Headband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Module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5635" y="279344"/>
            <a:ext cx="48729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Audio and </a:t>
            </a:r>
            <a:r>
              <a:rPr dirty="0" spc="-25"/>
              <a:t>Vehicle</a:t>
            </a:r>
            <a:r>
              <a:rPr dirty="0" spc="-125"/>
              <a:t> </a:t>
            </a:r>
            <a:r>
              <a:rPr dirty="0" spc="-5"/>
              <a:t>Accessories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88365" y="3147285"/>
          <a:ext cx="2239645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9645"/>
              </a:tblGrid>
              <a:tr h="2778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70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092955" y="6340602"/>
            <a:ext cx="6096000" cy="517525"/>
          </a:xfrm>
          <a:custGeom>
            <a:avLst/>
            <a:gdLst/>
            <a:ahLst/>
            <a:cxnLst/>
            <a:rect l="l" t="t" r="r" b="b"/>
            <a:pathLst>
              <a:path w="6096000" h="517525">
                <a:moveTo>
                  <a:pt x="6096000" y="0"/>
                </a:moveTo>
                <a:lnTo>
                  <a:pt x="0" y="517398"/>
                </a:lnTo>
                <a:lnTo>
                  <a:pt x="6096000" y="517398"/>
                </a:lnTo>
                <a:lnTo>
                  <a:pt x="6096000" y="0"/>
                </a:lnTo>
                <a:close/>
              </a:path>
            </a:pathLst>
          </a:custGeom>
          <a:solidFill>
            <a:srgbClr val="9A9A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98641" y="829055"/>
            <a:ext cx="5702807" cy="733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15450" y="1283208"/>
            <a:ext cx="1744979" cy="1199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6072" y="842772"/>
            <a:ext cx="5053583" cy="733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66166" y="895350"/>
          <a:ext cx="5074920" cy="4723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8560"/>
              </a:tblGrid>
              <a:tr h="2223361">
                <a:tc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2400" spc="-2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In-Vehicle </a:t>
                      </a:r>
                      <a:r>
                        <a:rPr dirty="0" sz="2400" spc="-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Holder</a:t>
                      </a:r>
                      <a:endParaRPr sz="2400">
                        <a:latin typeface="Arial Black"/>
                        <a:cs typeface="Arial Black"/>
                      </a:endParaRPr>
                    </a:p>
                  </a:txBody>
                  <a:tcPr marL="0" marR="0" marB="0" marT="889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  <a:lnB w="12700">
                      <a:solidFill>
                        <a:srgbClr val="F6BE00"/>
                      </a:solidFill>
                      <a:prstDash val="soli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marL="381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CRD-TC2Y-VCH1-01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3746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TC21/TC26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In-Vehicle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Holder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F6BE00"/>
                      </a:solidFill>
                      <a:prstDash val="solid"/>
                    </a:lnT>
                    <a:lnB w="12700">
                      <a:solidFill>
                        <a:srgbClr val="F6BE00"/>
                      </a:solidFill>
                      <a:prstDash val="solid"/>
                    </a:lnB>
                  </a:tcPr>
                </a:tc>
              </a:tr>
              <a:tr h="1893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75970" indent="-114935">
                        <a:lnSpc>
                          <a:spcPct val="100000"/>
                        </a:lnSpc>
                        <a:buChar char="•"/>
                        <a:tabLst>
                          <a:tab pos="77660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Suction Cup for Easy Window or Dashboard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Mount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75970" indent="-11493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77660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Supports device with 1X or 2X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Batteries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75970" indent="-11493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77660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USB-C jack accessible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75970" indent="-11493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776605" algn="l"/>
                        </a:tabLst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Does Not support Snap-On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Accessories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75970" marR="793750" indent="-114300">
                        <a:lnSpc>
                          <a:spcPct val="100000"/>
                        </a:lnSpc>
                        <a:spcBef>
                          <a:spcPts val="605"/>
                        </a:spcBef>
                        <a:buChar char="•"/>
                        <a:tabLst>
                          <a:tab pos="776605" algn="l"/>
                        </a:tabLst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Work with USB Cigarette Lighter Adapter (CHG-AUTO-  USB1-01) – sold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separately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76200">
                      <a:solidFill>
                        <a:srgbClr val="00A7FF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F6BE00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5913120" y="4700015"/>
            <a:ext cx="5688329" cy="732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671996" y="3329178"/>
            <a:ext cx="925268" cy="1068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98641" y="2767583"/>
            <a:ext cx="5702807" cy="732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29521" y="5504430"/>
            <a:ext cx="1482851" cy="5260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34411" y="1466088"/>
            <a:ext cx="940307" cy="1504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ZEBRA</a:t>
            </a:r>
            <a:r>
              <a:rPr dirty="0" spc="-25"/>
              <a:t> </a:t>
            </a:r>
            <a:r>
              <a:rPr dirty="0" spc="-5"/>
              <a:t>TECHNOLOGIES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7404" y="1366647"/>
            <a:ext cx="5570220" cy="4730115"/>
          </a:xfrm>
          <a:custGeom>
            <a:avLst/>
            <a:gdLst/>
            <a:ahLst/>
            <a:cxnLst/>
            <a:rect l="l" t="t" r="r" b="b"/>
            <a:pathLst>
              <a:path w="5570220" h="4730115">
                <a:moveTo>
                  <a:pt x="0" y="0"/>
                </a:moveTo>
                <a:lnTo>
                  <a:pt x="5570220" y="0"/>
                </a:lnTo>
                <a:lnTo>
                  <a:pt x="5570220" y="4729734"/>
                </a:lnTo>
                <a:lnTo>
                  <a:pt x="0" y="4729734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00A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68402" y="2983992"/>
            <a:ext cx="2188449" cy="208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68924" y="1297686"/>
            <a:ext cx="5645657" cy="733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305266" y="1375362"/>
            <a:ext cx="4773295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FFFFFF"/>
                </a:solidFill>
                <a:latin typeface="Arial Black"/>
                <a:cs typeface="Arial Black"/>
              </a:rPr>
              <a:t>Wall </a:t>
            </a:r>
            <a:r>
              <a:rPr dirty="0" sz="2400" spc="5">
                <a:solidFill>
                  <a:srgbClr val="FFFFFF"/>
                </a:solidFill>
                <a:latin typeface="Arial Black"/>
                <a:cs typeface="Arial Black"/>
              </a:rPr>
              <a:t>Charger </a:t>
            </a:r>
            <a:r>
              <a:rPr dirty="0" sz="2400">
                <a:solidFill>
                  <a:srgbClr val="FFFFFF"/>
                </a:solidFill>
                <a:latin typeface="Arial Black"/>
                <a:cs typeface="Arial Black"/>
              </a:rPr>
              <a:t>– </a:t>
            </a:r>
            <a:r>
              <a:rPr dirty="0" sz="2400" spc="-30">
                <a:solidFill>
                  <a:srgbClr val="FFFFFF"/>
                </a:solidFill>
                <a:latin typeface="Arial Black"/>
                <a:cs typeface="Arial Black"/>
              </a:rPr>
              <a:t>Power</a:t>
            </a:r>
            <a:r>
              <a:rPr dirty="0" sz="24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Arial Black"/>
                <a:cs typeface="Arial Black"/>
              </a:rPr>
              <a:t>Supply</a:t>
            </a:r>
            <a:endParaRPr sz="2400">
              <a:latin typeface="Arial Black"/>
              <a:cs typeface="Arial Black"/>
            </a:endParaRPr>
          </a:p>
          <a:p>
            <a:pPr marL="958215">
              <a:lnSpc>
                <a:spcPct val="100000"/>
              </a:lnSpc>
              <a:spcBef>
                <a:spcPts val="1500"/>
              </a:spcBef>
            </a:pPr>
            <a:r>
              <a:rPr dirty="0" sz="1200" spc="-5" b="1">
                <a:latin typeface="Arial"/>
                <a:cs typeface="Arial"/>
              </a:rPr>
              <a:t>PWR-WUA5V12W0XX</a:t>
            </a:r>
            <a:endParaRPr sz="120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  <a:spcBef>
                <a:spcPts val="660"/>
              </a:spcBef>
            </a:pPr>
            <a:r>
              <a:rPr dirty="0" sz="1200" spc="-5">
                <a:latin typeface="Arial"/>
                <a:cs typeface="Arial"/>
              </a:rPr>
              <a:t>Power Supply-100-240 </a:t>
            </a:r>
            <a:r>
              <a:rPr dirty="0" sz="1200" spc="-30">
                <a:latin typeface="Arial"/>
                <a:cs typeface="Arial"/>
              </a:rPr>
              <a:t>VAC, </a:t>
            </a:r>
            <a:r>
              <a:rPr dirty="0" sz="1200" spc="-5">
                <a:latin typeface="Arial"/>
                <a:cs typeface="Arial"/>
              </a:rPr>
              <a:t>5 </a:t>
            </a:r>
            <a:r>
              <a:rPr dirty="0" sz="1200" spc="-60">
                <a:latin typeface="Arial"/>
                <a:cs typeface="Arial"/>
              </a:rPr>
              <a:t>V, </a:t>
            </a:r>
            <a:r>
              <a:rPr dirty="0" sz="1200" spc="-5">
                <a:latin typeface="Arial"/>
                <a:cs typeface="Arial"/>
              </a:rPr>
              <a:t>2.5 </a:t>
            </a:r>
            <a:r>
              <a:rPr dirty="0" sz="1200">
                <a:latin typeface="Arial"/>
                <a:cs typeface="Arial"/>
              </a:rPr>
              <a:t>A </a:t>
            </a:r>
            <a:r>
              <a:rPr dirty="0" sz="1200" spc="-5">
                <a:latin typeface="Arial"/>
                <a:cs typeface="Arial"/>
              </a:rPr>
              <a:t>with country specific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plugs.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7442" y="1366647"/>
            <a:ext cx="4133850" cy="4730115"/>
          </a:xfrm>
          <a:custGeom>
            <a:avLst/>
            <a:gdLst/>
            <a:ahLst/>
            <a:cxnLst/>
            <a:rect l="l" t="t" r="r" b="b"/>
            <a:pathLst>
              <a:path w="4133850" h="4730115">
                <a:moveTo>
                  <a:pt x="0" y="0"/>
                </a:moveTo>
                <a:lnTo>
                  <a:pt x="4133850" y="0"/>
                </a:lnTo>
                <a:lnTo>
                  <a:pt x="4133850" y="4729734"/>
                </a:lnTo>
                <a:lnTo>
                  <a:pt x="0" y="4729734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A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0580" y="1297686"/>
            <a:ext cx="4209287" cy="732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870932" y="1374652"/>
            <a:ext cx="2127250" cy="89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 Black"/>
                <a:cs typeface="Arial Black"/>
              </a:rPr>
              <a:t>USB </a:t>
            </a:r>
            <a:r>
              <a:rPr dirty="0" sz="240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dirty="0" sz="24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FFFFFF"/>
                </a:solidFill>
                <a:latin typeface="Arial Black"/>
                <a:cs typeface="Arial Black"/>
              </a:rPr>
              <a:t>Cable</a:t>
            </a:r>
            <a:endParaRPr sz="2400">
              <a:latin typeface="Arial Black"/>
              <a:cs typeface="Arial Black"/>
            </a:endParaRPr>
          </a:p>
          <a:p>
            <a:pPr algn="ctr" marL="635">
              <a:lnSpc>
                <a:spcPct val="100000"/>
              </a:lnSpc>
              <a:spcBef>
                <a:spcPts val="2515"/>
              </a:spcBef>
            </a:pPr>
            <a:r>
              <a:rPr dirty="0" sz="1200" spc="-5" b="1">
                <a:latin typeface="Arial"/>
                <a:cs typeface="Arial"/>
              </a:rPr>
              <a:t>CBL-TC5X-USBC2A-01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9210" y="2396305"/>
            <a:ext cx="2731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235" marR="5080" indent="-34417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TC21/TC26 USB C Cable </a:t>
            </a:r>
            <a:r>
              <a:rPr dirty="0" sz="1200">
                <a:latin typeface="Arial"/>
                <a:cs typeface="Arial"/>
              </a:rPr>
              <a:t>to </a:t>
            </a:r>
            <a:r>
              <a:rPr dirty="0" sz="1200" spc="-5">
                <a:latin typeface="Arial"/>
                <a:cs typeface="Arial"/>
              </a:rPr>
              <a:t>be used for  charging and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communications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38344" y="2545847"/>
            <a:ext cx="409575" cy="1295400"/>
          </a:xfrm>
          <a:custGeom>
            <a:avLst/>
            <a:gdLst/>
            <a:ahLst/>
            <a:cxnLst/>
            <a:rect l="l" t="t" r="r" b="b"/>
            <a:pathLst>
              <a:path w="409575" h="1295400">
                <a:moveTo>
                  <a:pt x="0" y="0"/>
                </a:moveTo>
                <a:lnTo>
                  <a:pt x="0" y="1295400"/>
                </a:lnTo>
                <a:lnTo>
                  <a:pt x="409194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00A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38344" y="2545847"/>
            <a:ext cx="409575" cy="1295400"/>
          </a:xfrm>
          <a:custGeom>
            <a:avLst/>
            <a:gdLst/>
            <a:ahLst/>
            <a:cxnLst/>
            <a:rect l="l" t="t" r="r" b="b"/>
            <a:pathLst>
              <a:path w="409575" h="1295400">
                <a:moveTo>
                  <a:pt x="0" y="426110"/>
                </a:moveTo>
                <a:lnTo>
                  <a:pt x="0" y="0"/>
                </a:lnTo>
                <a:lnTo>
                  <a:pt x="409194" y="647700"/>
                </a:lnTo>
                <a:lnTo>
                  <a:pt x="0" y="1295400"/>
                </a:lnTo>
                <a:lnTo>
                  <a:pt x="0" y="869276"/>
                </a:lnTo>
                <a:lnTo>
                  <a:pt x="0" y="426110"/>
                </a:lnTo>
                <a:close/>
              </a:path>
            </a:pathLst>
          </a:custGeom>
          <a:ln w="28575">
            <a:solidFill>
              <a:srgbClr val="00A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42749" y="3016880"/>
            <a:ext cx="0" cy="3056890"/>
          </a:xfrm>
          <a:custGeom>
            <a:avLst/>
            <a:gdLst/>
            <a:ahLst/>
            <a:cxnLst/>
            <a:rect l="l" t="t" r="r" b="b"/>
            <a:pathLst>
              <a:path w="0" h="3056890">
                <a:moveTo>
                  <a:pt x="0" y="0"/>
                </a:moveTo>
                <a:lnTo>
                  <a:pt x="0" y="305686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77283" y="3016880"/>
            <a:ext cx="0" cy="3056890"/>
          </a:xfrm>
          <a:custGeom>
            <a:avLst/>
            <a:gdLst/>
            <a:ahLst/>
            <a:cxnLst/>
            <a:rect l="l" t="t" r="r" b="b"/>
            <a:pathLst>
              <a:path w="0" h="3056890">
                <a:moveTo>
                  <a:pt x="0" y="0"/>
                </a:moveTo>
                <a:lnTo>
                  <a:pt x="0" y="305686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36397" y="6067395"/>
            <a:ext cx="2847340" cy="0"/>
          </a:xfrm>
          <a:custGeom>
            <a:avLst/>
            <a:gdLst/>
            <a:ahLst/>
            <a:cxnLst/>
            <a:rect l="l" t="t" r="r" b="b"/>
            <a:pathLst>
              <a:path w="2847340" h="0">
                <a:moveTo>
                  <a:pt x="0" y="0"/>
                </a:moveTo>
                <a:lnTo>
                  <a:pt x="284723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636358" y="3112389"/>
          <a:ext cx="2836545" cy="298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810"/>
                <a:gridCol w="1816100"/>
              </a:tblGrid>
              <a:tr h="321995"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States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PWR-WUA5V12W0US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155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Great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Britain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PWR-WUA5V12W0GB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337155"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Europe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PWR-WUA5V12W0EU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157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Australia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PWR-WUA5V12W0AU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72917"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China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PWR-WUA5V12W0CN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157"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Argentina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PWR-WUS5V12W0AR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337155"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Brazil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PWR-WUA5V12W0BR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337155"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Korea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PWR-WUA5V12W0KR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6141"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India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PWR-WUA5V12W0IN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8642984" y="2697860"/>
            <a:ext cx="1000125" cy="414655"/>
          </a:xfrm>
          <a:custGeom>
            <a:avLst/>
            <a:gdLst/>
            <a:ahLst/>
            <a:cxnLst/>
            <a:rect l="l" t="t" r="r" b="b"/>
            <a:pathLst>
              <a:path w="1000125" h="414655">
                <a:moveTo>
                  <a:pt x="0" y="0"/>
                </a:moveTo>
                <a:lnTo>
                  <a:pt x="999744" y="0"/>
                </a:lnTo>
                <a:lnTo>
                  <a:pt x="999744" y="414527"/>
                </a:lnTo>
                <a:lnTo>
                  <a:pt x="0" y="414527"/>
                </a:lnTo>
                <a:lnTo>
                  <a:pt x="0" y="0"/>
                </a:lnTo>
                <a:close/>
              </a:path>
            </a:pathLst>
          </a:custGeom>
          <a:solidFill>
            <a:srgbClr val="00A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642984" y="2697860"/>
            <a:ext cx="1000125" cy="414655"/>
          </a:xfrm>
          <a:custGeom>
            <a:avLst/>
            <a:gdLst/>
            <a:ahLst/>
            <a:cxnLst/>
            <a:rect l="l" t="t" r="r" b="b"/>
            <a:pathLst>
              <a:path w="1000125" h="414655">
                <a:moveTo>
                  <a:pt x="0" y="0"/>
                </a:moveTo>
                <a:lnTo>
                  <a:pt x="999744" y="0"/>
                </a:lnTo>
                <a:lnTo>
                  <a:pt x="999744" y="414527"/>
                </a:lnTo>
                <a:lnTo>
                  <a:pt x="0" y="41452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A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799683" y="2799791"/>
            <a:ext cx="686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dirty="0" sz="1200" spc="-5">
                <a:solidFill>
                  <a:srgbClr val="FFFFFF"/>
                </a:solidFill>
                <a:latin typeface="Arial Black"/>
                <a:cs typeface="Arial Black"/>
              </a:rPr>
              <a:t>oun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dirty="0" sz="1200" spc="7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25458" y="2697860"/>
            <a:ext cx="2852420" cy="3369945"/>
          </a:xfrm>
          <a:custGeom>
            <a:avLst/>
            <a:gdLst/>
            <a:ahLst/>
            <a:cxnLst/>
            <a:rect l="l" t="t" r="r" b="b"/>
            <a:pathLst>
              <a:path w="2852420" h="3369945">
                <a:moveTo>
                  <a:pt x="0" y="0"/>
                </a:moveTo>
                <a:lnTo>
                  <a:pt x="2852166" y="0"/>
                </a:lnTo>
                <a:lnTo>
                  <a:pt x="2852166" y="3369564"/>
                </a:lnTo>
                <a:lnTo>
                  <a:pt x="0" y="3369564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A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633584" y="2697860"/>
            <a:ext cx="1833880" cy="414655"/>
          </a:xfrm>
          <a:custGeom>
            <a:avLst/>
            <a:gdLst/>
            <a:ahLst/>
            <a:cxnLst/>
            <a:rect l="l" t="t" r="r" b="b"/>
            <a:pathLst>
              <a:path w="1833879" h="414655">
                <a:moveTo>
                  <a:pt x="0" y="0"/>
                </a:moveTo>
                <a:lnTo>
                  <a:pt x="1833372" y="0"/>
                </a:lnTo>
                <a:lnTo>
                  <a:pt x="1833372" y="414527"/>
                </a:lnTo>
                <a:lnTo>
                  <a:pt x="0" y="414527"/>
                </a:lnTo>
                <a:lnTo>
                  <a:pt x="0" y="0"/>
                </a:lnTo>
                <a:close/>
              </a:path>
            </a:pathLst>
          </a:custGeom>
          <a:solidFill>
            <a:srgbClr val="00A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633584" y="2697860"/>
            <a:ext cx="1833880" cy="414655"/>
          </a:xfrm>
          <a:custGeom>
            <a:avLst/>
            <a:gdLst/>
            <a:ahLst/>
            <a:cxnLst/>
            <a:rect l="l" t="t" r="r" b="b"/>
            <a:pathLst>
              <a:path w="1833879" h="414655">
                <a:moveTo>
                  <a:pt x="0" y="0"/>
                </a:moveTo>
                <a:lnTo>
                  <a:pt x="1833372" y="0"/>
                </a:lnTo>
                <a:lnTo>
                  <a:pt x="1833372" y="414527"/>
                </a:lnTo>
                <a:lnTo>
                  <a:pt x="0" y="41452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A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771306" y="2708351"/>
            <a:ext cx="15576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2755" marR="5080" indent="-44069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FFFFFF"/>
                </a:solidFill>
                <a:latin typeface="Arial Black"/>
                <a:cs typeface="Arial Black"/>
              </a:rPr>
              <a:t>Power </a:t>
            </a:r>
            <a:r>
              <a:rPr dirty="0" sz="1200">
                <a:solidFill>
                  <a:srgbClr val="FFFFFF"/>
                </a:solidFill>
                <a:latin typeface="Arial Black"/>
                <a:cs typeface="Arial Black"/>
              </a:rPr>
              <a:t>Supply </a:t>
            </a:r>
            <a:r>
              <a:rPr dirty="0" sz="1200" spc="5">
                <a:solidFill>
                  <a:srgbClr val="FFFFFF"/>
                </a:solidFill>
                <a:latin typeface="Arial Black"/>
                <a:cs typeface="Arial Black"/>
              </a:rPr>
              <a:t>Part  </a:t>
            </a:r>
            <a:r>
              <a:rPr dirty="0" sz="1200" spc="-5">
                <a:solidFill>
                  <a:srgbClr val="FFFFFF"/>
                </a:solidFill>
                <a:latin typeface="Arial Black"/>
                <a:cs typeface="Arial Black"/>
              </a:rPr>
              <a:t>Number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27993" y="3420209"/>
            <a:ext cx="2436191" cy="679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44380" y="435355"/>
            <a:ext cx="33915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Chargers and</a:t>
            </a:r>
            <a:r>
              <a:rPr dirty="0" spc="15"/>
              <a:t> </a:t>
            </a:r>
            <a:r>
              <a:rPr dirty="0" spc="-5"/>
              <a:t>Cables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ZEBRA</a:t>
            </a:r>
            <a:r>
              <a:rPr dirty="0" spc="-25"/>
              <a:t> </a:t>
            </a:r>
            <a:r>
              <a:rPr dirty="0" spc="-5"/>
              <a:t>TECHNOLOGIES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165" y="942225"/>
            <a:ext cx="1106805" cy="353060"/>
          </a:xfrm>
          <a:custGeom>
            <a:avLst/>
            <a:gdLst/>
            <a:ahLst/>
            <a:cxnLst/>
            <a:rect l="l" t="t" r="r" b="b"/>
            <a:pathLst>
              <a:path w="1106805" h="353059">
                <a:moveTo>
                  <a:pt x="0" y="0"/>
                </a:moveTo>
                <a:lnTo>
                  <a:pt x="1106258" y="0"/>
                </a:lnTo>
                <a:lnTo>
                  <a:pt x="1106258" y="352577"/>
                </a:lnTo>
                <a:lnTo>
                  <a:pt x="0" y="352577"/>
                </a:lnTo>
                <a:lnTo>
                  <a:pt x="0" y="0"/>
                </a:lnTo>
                <a:close/>
              </a:path>
            </a:pathLst>
          </a:custGeom>
          <a:solidFill>
            <a:srgbClr val="E5A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72424" y="942225"/>
            <a:ext cx="3732529" cy="353060"/>
          </a:xfrm>
          <a:custGeom>
            <a:avLst/>
            <a:gdLst/>
            <a:ahLst/>
            <a:cxnLst/>
            <a:rect l="l" t="t" r="r" b="b"/>
            <a:pathLst>
              <a:path w="3732529" h="353059">
                <a:moveTo>
                  <a:pt x="0" y="0"/>
                </a:moveTo>
                <a:lnTo>
                  <a:pt x="3732441" y="0"/>
                </a:lnTo>
                <a:lnTo>
                  <a:pt x="3732441" y="352577"/>
                </a:lnTo>
                <a:lnTo>
                  <a:pt x="0" y="352577"/>
                </a:lnTo>
                <a:lnTo>
                  <a:pt x="0" y="0"/>
                </a:lnTo>
                <a:close/>
              </a:path>
            </a:pathLst>
          </a:custGeom>
          <a:solidFill>
            <a:srgbClr val="E5A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93827" y="942225"/>
            <a:ext cx="1116330" cy="343535"/>
          </a:xfrm>
          <a:custGeom>
            <a:avLst/>
            <a:gdLst/>
            <a:ahLst/>
            <a:cxnLst/>
            <a:rect l="l" t="t" r="r" b="b"/>
            <a:pathLst>
              <a:path w="1116329" h="343534">
                <a:moveTo>
                  <a:pt x="0" y="0"/>
                </a:moveTo>
                <a:lnTo>
                  <a:pt x="1116012" y="0"/>
                </a:lnTo>
                <a:lnTo>
                  <a:pt x="1116012" y="343014"/>
                </a:lnTo>
                <a:lnTo>
                  <a:pt x="0" y="343014"/>
                </a:lnTo>
                <a:lnTo>
                  <a:pt x="0" y="0"/>
                </a:lnTo>
                <a:close/>
              </a:path>
            </a:pathLst>
          </a:custGeom>
          <a:solidFill>
            <a:srgbClr val="E5A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09840" y="942225"/>
            <a:ext cx="3886200" cy="343535"/>
          </a:xfrm>
          <a:custGeom>
            <a:avLst/>
            <a:gdLst/>
            <a:ahLst/>
            <a:cxnLst/>
            <a:rect l="l" t="t" r="r" b="b"/>
            <a:pathLst>
              <a:path w="3886200" h="343534">
                <a:moveTo>
                  <a:pt x="0" y="0"/>
                </a:moveTo>
                <a:lnTo>
                  <a:pt x="3886200" y="0"/>
                </a:lnTo>
                <a:lnTo>
                  <a:pt x="3886200" y="343014"/>
                </a:lnTo>
                <a:lnTo>
                  <a:pt x="0" y="343014"/>
                </a:lnTo>
                <a:lnTo>
                  <a:pt x="0" y="0"/>
                </a:lnTo>
                <a:close/>
              </a:path>
            </a:pathLst>
          </a:custGeom>
          <a:solidFill>
            <a:srgbClr val="E5A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07285" y="886205"/>
            <a:ext cx="3844289" cy="481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9911" y="889253"/>
            <a:ext cx="1180337" cy="479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8200" y="883862"/>
          <a:ext cx="4924425" cy="5175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5535"/>
                <a:gridCol w="3733165"/>
              </a:tblGrid>
              <a:tr h="382364"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 spc="-3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r>
                        <a:rPr dirty="0" baseline="-7575" sz="1650" spc="-502">
                          <a:latin typeface="Arial Black"/>
                          <a:cs typeface="Arial Black"/>
                        </a:rPr>
                        <a:t>C</a:t>
                      </a:r>
                      <a:r>
                        <a:rPr dirty="0" sz="1200" spc="-3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r>
                        <a:rPr dirty="0" baseline="-7575" sz="1650" spc="-502">
                          <a:latin typeface="Arial Black"/>
                          <a:cs typeface="Arial Black"/>
                        </a:rPr>
                        <a:t>o</a:t>
                      </a:r>
                      <a:r>
                        <a:rPr dirty="0" sz="1200" spc="-3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u</a:t>
                      </a:r>
                      <a:r>
                        <a:rPr dirty="0" baseline="-7575" sz="1650" spc="-502">
                          <a:latin typeface="Arial Black"/>
                          <a:cs typeface="Arial Black"/>
                        </a:rPr>
                        <a:t>u</a:t>
                      </a:r>
                      <a:r>
                        <a:rPr dirty="0" sz="1200" spc="-3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  <a:r>
                        <a:rPr dirty="0" baseline="-7575" sz="1650" spc="-502">
                          <a:latin typeface="Arial Black"/>
                          <a:cs typeface="Arial Black"/>
                        </a:rPr>
                        <a:t>n</a:t>
                      </a:r>
                      <a:r>
                        <a:rPr dirty="0" sz="1200" spc="-3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dirty="0" baseline="-7575" sz="1650" spc="-502">
                          <a:latin typeface="Arial Black"/>
                          <a:cs typeface="Arial Black"/>
                        </a:rPr>
                        <a:t>tr</a:t>
                      </a:r>
                      <a:r>
                        <a:rPr dirty="0" sz="1200" spc="-3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baseline="-7575" sz="1650" spc="-502">
                          <a:latin typeface="Arial Black"/>
                          <a:cs typeface="Arial Black"/>
                        </a:rPr>
                        <a:t>y</a:t>
                      </a:r>
                      <a:r>
                        <a:rPr dirty="0" sz="1200" spc="-3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y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95885">
                    <a:lnL w="76200">
                      <a:solidFill>
                        <a:srgbClr val="00A7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740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200" spc="-31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dirty="0" baseline="-7575" sz="1650" spc="-472">
                          <a:latin typeface="Arial Black"/>
                          <a:cs typeface="Arial Black"/>
                        </a:rPr>
                        <a:t>T</a:t>
                      </a:r>
                      <a:r>
                        <a:rPr dirty="0" sz="1200" spc="-31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</a:t>
                      </a:r>
                      <a:r>
                        <a:rPr dirty="0" baseline="-7575" sz="1650" spc="-472">
                          <a:latin typeface="Arial Black"/>
                          <a:cs typeface="Arial Black"/>
                        </a:rPr>
                        <a:t>h</a:t>
                      </a:r>
                      <a:r>
                        <a:rPr dirty="0" sz="1200" spc="-31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re</a:t>
                      </a:r>
                      <a:r>
                        <a:rPr dirty="0" baseline="-7575" sz="1650" spc="-472">
                          <a:latin typeface="Arial Black"/>
                          <a:cs typeface="Arial Black"/>
                        </a:rPr>
                        <a:t>re</a:t>
                      </a:r>
                      <a:r>
                        <a:rPr dirty="0" sz="1200" spc="-31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baseline="-7575" sz="1650" spc="-472"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sz="1200" spc="-31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W</a:t>
                      </a:r>
                      <a:r>
                        <a:rPr dirty="0" baseline="-7575" sz="1650" spc="-472">
                          <a:latin typeface="Arial Black"/>
                          <a:cs typeface="Arial Black"/>
                        </a:rPr>
                        <a:t>W</a:t>
                      </a:r>
                      <a:r>
                        <a:rPr dirty="0" sz="1200" spc="-31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dirty="0" baseline="-7575" sz="1650" spc="-472">
                          <a:latin typeface="Arial Black"/>
                          <a:cs typeface="Arial Black"/>
                        </a:rPr>
                        <a:t>i</a:t>
                      </a:r>
                      <a:r>
                        <a:rPr dirty="0" sz="1200" spc="-31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baseline="-7575" sz="1650" spc="-472"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sz="1200" spc="-31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baseline="-7575" sz="1650" spc="-472"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baseline="-7575" sz="1650" spc="-442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4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r>
                        <a:rPr dirty="0" baseline="-7575" sz="1650" spc="-675">
                          <a:latin typeface="Arial Black"/>
                          <a:cs typeface="Arial Black"/>
                        </a:rPr>
                        <a:t>A</a:t>
                      </a:r>
                      <a:r>
                        <a:rPr dirty="0" sz="1200" spc="-45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r>
                        <a:rPr dirty="0" baseline="-7575" sz="1650" spc="-675">
                          <a:latin typeface="Arial Black"/>
                          <a:cs typeface="Arial Black"/>
                        </a:rPr>
                        <a:t>C</a:t>
                      </a:r>
                      <a:r>
                        <a:rPr dirty="0" baseline="-7575" sz="1650" spc="-1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baseline="-7575" sz="1650" spc="-457">
                          <a:latin typeface="Arial Black"/>
                          <a:cs typeface="Arial Black"/>
                        </a:rPr>
                        <a:t>L</a:t>
                      </a:r>
                      <a:r>
                        <a:rPr dirty="0" sz="1200" spc="-30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dirty="0" baseline="-7575" sz="1650" spc="-457">
                          <a:latin typeface="Arial Black"/>
                          <a:cs typeface="Arial Black"/>
                        </a:rPr>
                        <a:t>i</a:t>
                      </a:r>
                      <a:r>
                        <a:rPr dirty="0" sz="1200" spc="-30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dirty="0" baseline="-7575" sz="1650" spc="-457">
                          <a:latin typeface="Arial Black"/>
                          <a:cs typeface="Arial Black"/>
                        </a:rPr>
                        <a:t>n</a:t>
                      </a:r>
                      <a:r>
                        <a:rPr dirty="0" sz="1200" spc="-30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  <a:r>
                        <a:rPr dirty="0" baseline="-7575" sz="1650" spc="-457"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sz="1200" spc="-30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baseline="-7575" sz="1650" spc="-457">
                          <a:latin typeface="Arial Black"/>
                          <a:cs typeface="Arial Black"/>
                        </a:rPr>
                        <a:t>C</a:t>
                      </a:r>
                      <a:r>
                        <a:rPr dirty="0" sz="1200" spc="-30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r>
                        <a:rPr dirty="0" baseline="-7575" sz="1650" spc="-457">
                          <a:latin typeface="Arial Black"/>
                          <a:cs typeface="Arial Black"/>
                        </a:rPr>
                        <a:t>o</a:t>
                      </a:r>
                      <a:r>
                        <a:rPr dirty="0" sz="1200" spc="-30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r>
                        <a:rPr dirty="0" baseline="-7575" sz="1650" spc="-457">
                          <a:latin typeface="Arial Black"/>
                          <a:cs typeface="Arial Black"/>
                        </a:rPr>
                        <a:t>rd</a:t>
                      </a:r>
                      <a:r>
                        <a:rPr dirty="0" sz="1200" spc="-30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rd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806">
                <a:tc>
                  <a:txBody>
                    <a:bodyPr/>
                    <a:lstStyle/>
                    <a:p>
                      <a:pPr algn="r" marR="1905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Abu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Dhabi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50-16000-220R: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CEE 7/7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807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Australia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50-16000-217R: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1.9M long, AS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3112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384806"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Bolivia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50-16000-220R: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CEE 7/7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807"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Brazil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50-16000-727R: 18AWG,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250V,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16A, BR</a:t>
                      </a:r>
                      <a:r>
                        <a:rPr dirty="0" sz="12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(3w)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502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China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50-16000-217R: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1.9M long, AS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3112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50-16000-257R: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IEC 60320 C13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807"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Dubai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50-16000-220R: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CEE 7/7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384807"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Egypt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50-16000-220R: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CEE 7/7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806"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Europe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50-16000-220R: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CEE 7/7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384807">
                <a:tc>
                  <a:txBody>
                    <a:bodyPr/>
                    <a:lstStyle/>
                    <a:p>
                      <a:pPr algn="r" marR="1651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Hong</a:t>
                      </a:r>
                      <a:r>
                        <a:rPr dirty="0" sz="12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Kong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50-16000-219R: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BS1363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India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50-16000-669R: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1.9M long, BS 546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384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Iran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50-16000-220R: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CEE 7/7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8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Iraq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50-16000-219R: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BS1363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7354061" y="890016"/>
            <a:ext cx="3988307" cy="478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47638" y="886205"/>
            <a:ext cx="1199387" cy="481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265926" y="883862"/>
          <a:ext cx="5087620" cy="5175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060"/>
                <a:gridCol w="3886200"/>
              </a:tblGrid>
              <a:tr h="372805"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200" spc="-3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r>
                        <a:rPr dirty="0" baseline="-5050" sz="1650" spc="-502">
                          <a:latin typeface="Arial Black"/>
                          <a:cs typeface="Arial Black"/>
                        </a:rPr>
                        <a:t>C</a:t>
                      </a:r>
                      <a:r>
                        <a:rPr dirty="0" sz="1200" spc="-3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r>
                        <a:rPr dirty="0" baseline="-5050" sz="1650" spc="-502">
                          <a:latin typeface="Arial Black"/>
                          <a:cs typeface="Arial Black"/>
                        </a:rPr>
                        <a:t>o</a:t>
                      </a:r>
                      <a:r>
                        <a:rPr dirty="0" sz="1200" spc="-3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u</a:t>
                      </a:r>
                      <a:r>
                        <a:rPr dirty="0" baseline="-5050" sz="1650" spc="-502">
                          <a:latin typeface="Arial Black"/>
                          <a:cs typeface="Arial Black"/>
                        </a:rPr>
                        <a:t>u</a:t>
                      </a:r>
                      <a:r>
                        <a:rPr dirty="0" sz="1200" spc="-3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  <a:r>
                        <a:rPr dirty="0" baseline="-5050" sz="1650" spc="-502">
                          <a:latin typeface="Arial Black"/>
                          <a:cs typeface="Arial Black"/>
                        </a:rPr>
                        <a:t>n</a:t>
                      </a:r>
                      <a:r>
                        <a:rPr dirty="0" sz="1200" spc="-3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dirty="0" baseline="-5050" sz="1650" spc="-502">
                          <a:latin typeface="Arial Black"/>
                          <a:cs typeface="Arial Black"/>
                        </a:rPr>
                        <a:t>tr</a:t>
                      </a:r>
                      <a:r>
                        <a:rPr dirty="0" sz="1200" spc="-3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baseline="-5050" sz="1650" spc="-502">
                          <a:latin typeface="Arial Black"/>
                          <a:cs typeface="Arial Black"/>
                        </a:rPr>
                        <a:t>y</a:t>
                      </a:r>
                      <a:r>
                        <a:rPr dirty="0" sz="1200" spc="-3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y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B="0" marT="94615">
                    <a:lnL w="76200">
                      <a:solidFill>
                        <a:srgbClr val="00A7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9319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baseline="4629" sz="1800" spc="-472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dirty="0" sz="1100" spc="-315">
                          <a:latin typeface="Arial Black"/>
                          <a:cs typeface="Arial Black"/>
                        </a:rPr>
                        <a:t>T</a:t>
                      </a:r>
                      <a:r>
                        <a:rPr dirty="0" baseline="4629" sz="1800" spc="-472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</a:t>
                      </a:r>
                      <a:r>
                        <a:rPr dirty="0" sz="1100" spc="-315">
                          <a:latin typeface="Arial Black"/>
                          <a:cs typeface="Arial Black"/>
                        </a:rPr>
                        <a:t>h</a:t>
                      </a:r>
                      <a:r>
                        <a:rPr dirty="0" baseline="4629" sz="1800" spc="-472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re</a:t>
                      </a:r>
                      <a:r>
                        <a:rPr dirty="0" sz="1100" spc="-315">
                          <a:latin typeface="Arial Black"/>
                          <a:cs typeface="Arial Black"/>
                        </a:rPr>
                        <a:t>re</a:t>
                      </a:r>
                      <a:r>
                        <a:rPr dirty="0" baseline="4629" sz="1800" spc="-472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sz="1100" spc="-315"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baseline="4629" sz="1800" spc="-472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W</a:t>
                      </a:r>
                      <a:r>
                        <a:rPr dirty="0" sz="1100" spc="-315">
                          <a:latin typeface="Arial Black"/>
                          <a:cs typeface="Arial Black"/>
                        </a:rPr>
                        <a:t>W</a:t>
                      </a:r>
                      <a:r>
                        <a:rPr dirty="0" baseline="4629" sz="1800" spc="-472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dirty="0" sz="1100" spc="-315">
                          <a:latin typeface="Arial Black"/>
                          <a:cs typeface="Arial Black"/>
                        </a:rPr>
                        <a:t>i</a:t>
                      </a:r>
                      <a:r>
                        <a:rPr dirty="0" baseline="4629" sz="1800" spc="-472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sz="1100" spc="-315"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baseline="4629" sz="1800" spc="-472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sz="1100" spc="-315"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sz="1100" spc="-31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baseline="4629" sz="1800" spc="-652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r>
                        <a:rPr dirty="0" sz="1100" spc="-434">
                          <a:latin typeface="Arial Black"/>
                          <a:cs typeface="Arial Black"/>
                        </a:rPr>
                        <a:t>AC</a:t>
                      </a:r>
                      <a:r>
                        <a:rPr dirty="0" baseline="4629" sz="1800" spc="-652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r>
                        <a:rPr dirty="0" baseline="4629" sz="1800" spc="-209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305">
                          <a:latin typeface="Arial Black"/>
                          <a:cs typeface="Arial Black"/>
                        </a:rPr>
                        <a:t>L</a:t>
                      </a:r>
                      <a:r>
                        <a:rPr dirty="0" baseline="4629" sz="1800" spc="-457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dirty="0" sz="1100" spc="-305">
                          <a:latin typeface="Arial Black"/>
                          <a:cs typeface="Arial Black"/>
                        </a:rPr>
                        <a:t>i</a:t>
                      </a:r>
                      <a:r>
                        <a:rPr dirty="0" baseline="4629" sz="1800" spc="-457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dirty="0" sz="1100" spc="-305">
                          <a:latin typeface="Arial Black"/>
                          <a:cs typeface="Arial Black"/>
                        </a:rPr>
                        <a:t>n</a:t>
                      </a:r>
                      <a:r>
                        <a:rPr dirty="0" baseline="4629" sz="1800" spc="-457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  <a:r>
                        <a:rPr dirty="0" sz="1100" spc="-305"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baseline="4629" sz="1800" spc="-457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sz="1100" spc="-305">
                          <a:latin typeface="Arial Black"/>
                          <a:cs typeface="Arial Black"/>
                        </a:rPr>
                        <a:t>C</a:t>
                      </a:r>
                      <a:r>
                        <a:rPr dirty="0" baseline="4629" sz="1800" spc="-457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r>
                        <a:rPr dirty="0" sz="1100" spc="-305">
                          <a:latin typeface="Arial Black"/>
                          <a:cs typeface="Arial Black"/>
                        </a:rPr>
                        <a:t>o</a:t>
                      </a:r>
                      <a:r>
                        <a:rPr dirty="0" baseline="4629" sz="1800" spc="-457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r>
                        <a:rPr dirty="0" sz="1100" spc="-305">
                          <a:latin typeface="Arial Black"/>
                          <a:cs typeface="Arial Black"/>
                        </a:rPr>
                        <a:t>rd</a:t>
                      </a:r>
                      <a:r>
                        <a:rPr dirty="0" baseline="4629" sz="1800" spc="-457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rd</a:t>
                      </a:r>
                      <a:endParaRPr baseline="4629" sz="1800">
                        <a:latin typeface="Arial Black"/>
                        <a:cs typeface="Arial Black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76200">
                      <a:solidFill>
                        <a:srgbClr val="00A7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Israel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40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50-16000-672R: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1.9M long, S132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4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Italy/Chile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50-16000-671R: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CIE 23-16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398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Japan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50-16000-218R: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NEMA 1-15P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Korea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50-16000-220R: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CEE 7/7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50-16000-256R: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CEE7/7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398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Malaysia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40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50-16000-219R: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BS1363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4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Guinea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40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50-16000-217R: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1.9M long, AS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3112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4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398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Russia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50-16000-220R: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CEE 7/7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Singapore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50-16000-219R: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BS1363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398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UK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50-16000-219R: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BS1363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23844-00-00R: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7.5 feet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long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50-16000-221R: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USA NEMA</a:t>
                      </a:r>
                      <a:r>
                        <a:rPr dirty="0" sz="12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5-15P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4073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Vietnam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L w="76200">
                      <a:solidFill>
                        <a:srgbClr val="00A7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50-16000-220R: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1.8M long, CEE 7/7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plug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L w="63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7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A7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pc="-5"/>
              <a:t>ZEBRA</a:t>
            </a:r>
            <a:r>
              <a:rPr dirty="0" spc="-25"/>
              <a:t> </a:t>
            </a:r>
            <a:r>
              <a:rPr dirty="0" spc="-5"/>
              <a:t>TECHNOLOGIES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4380" y="255436"/>
            <a:ext cx="53270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AC Line Cords – Country</a:t>
            </a:r>
            <a:r>
              <a:rPr dirty="0" spc="55"/>
              <a:t> </a:t>
            </a:r>
            <a:r>
              <a:rPr dirty="0" spc="-5"/>
              <a:t>Specific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Zebra Technologies</dc:creator>
  <cp:keywords>Zebra</cp:keywords>
  <dc:title>TC2X Accessories Guide</dc:title>
  <dcterms:created xsi:type="dcterms:W3CDTF">2021-01-13T08:07:17Z</dcterms:created>
  <dcterms:modified xsi:type="dcterms:W3CDTF">2021-01-13T08:07:17Z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2020-09-01T00:00:00Z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2021-01-13T00:00:00Z</vt:filetime>
  </property>
</Properties>
</file>